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4"/>
  </p:notesMasterIdLst>
  <p:sldIdLst>
    <p:sldId id="257" r:id="rId5"/>
    <p:sldId id="272" r:id="rId6"/>
    <p:sldId id="271" r:id="rId7"/>
    <p:sldId id="275" r:id="rId8"/>
    <p:sldId id="274" r:id="rId9"/>
    <p:sldId id="260" r:id="rId10"/>
    <p:sldId id="266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4EB3E-C361-BA12-7A8C-7EA043D85303}" v="4" dt="2023-11-17T10:09:43.341"/>
    <p1510:client id="{934AB689-29B5-4C39-8515-E7CD9FFC6BB3}" v="207" dt="2023-11-15T19:36:23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718"/>
  </p:normalViewPr>
  <p:slideViewPr>
    <p:cSldViewPr snapToGrid="0">
      <p:cViewPr varScale="1">
        <p:scale>
          <a:sx n="117" d="100"/>
          <a:sy n="117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3FCA-7977-BD47-A651-37016CF8F50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F6388-EB6A-8748-9006-5D8CDF8D4C0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37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Co-</a:t>
            </a:r>
            <a:r>
              <a:rPr lang="da-DK" b="0" i="0" dirty="0" err="1">
                <a:solidFill>
                  <a:srgbClr val="181A21"/>
                </a:solidFill>
                <a:effectLst/>
                <a:latin typeface="Raleway-Regular"/>
              </a:rPr>
              <a:t>teaching</a:t>
            </a:r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 har sin styrke i at kunne håndtere en klasse med stor diversitet, så eleverne føler en ekstra støtte, som kan være afgørende for deres faglige præstation.</a:t>
            </a:r>
          </a:p>
          <a:p>
            <a:pPr algn="l"/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I et </a:t>
            </a:r>
            <a:r>
              <a:rPr lang="da-DK" b="0" i="0" dirty="0" err="1">
                <a:solidFill>
                  <a:srgbClr val="181A21"/>
                </a:solidFill>
                <a:effectLst/>
                <a:latin typeface="Raleway-Regular"/>
              </a:rPr>
              <a:t>co</a:t>
            </a:r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-</a:t>
            </a:r>
            <a:r>
              <a:rPr lang="da-DK" b="0" i="0" dirty="0" err="1">
                <a:solidFill>
                  <a:srgbClr val="181A21"/>
                </a:solidFill>
                <a:effectLst/>
                <a:latin typeface="Raleway-Regular"/>
              </a:rPr>
              <a:t>teaching</a:t>
            </a:r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-forløb bruges elevernes forskellighed aktivt med henblik på at styrke klassens relationer både eleverne imellem og mellem elever og lærere. For at anvende </a:t>
            </a:r>
            <a:r>
              <a:rPr lang="da-DK" b="0" i="0" dirty="0" err="1">
                <a:solidFill>
                  <a:srgbClr val="181A21"/>
                </a:solidFill>
                <a:effectLst/>
                <a:latin typeface="Raleway-Regular"/>
              </a:rPr>
              <a:t>co-teaching</a:t>
            </a:r>
            <a:r>
              <a:rPr lang="da-DK" b="0" i="0" dirty="0">
                <a:solidFill>
                  <a:srgbClr val="181A21"/>
                </a:solidFill>
                <a:effectLst/>
                <a:latin typeface="Raleway-Regular"/>
              </a:rPr>
              <a:t> er det væsentligt, at I kender metoden, dens formål og strukturer. 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F6388-EB6A-8748-9006-5D8CDF8D4C0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6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39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69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54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10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968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6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01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09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4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8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999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4EA2B-91B6-4249-B97E-DB513906A8EE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A3ECD4B-D3E5-3B47-97EE-F2917CFFDAF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2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da-DK" sz="5000"/>
              <a:t>Bæredygtighed på Korinth Efterskole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3691" y="1562472"/>
            <a:ext cx="4789994" cy="1401074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CBF4D26-D382-77C4-5D3E-7A1AEF3C9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316" y="945762"/>
            <a:ext cx="4789992" cy="263449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505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34" y="1687285"/>
            <a:ext cx="7345367" cy="42124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solidFill>
                <a:schemeClr val="tx2"/>
              </a:solidFill>
              <a:latin typeface="Raleway" pitchFamily="2" charset="77"/>
            </a:endParaRPr>
          </a:p>
          <a:p>
            <a:endParaRPr lang="da-DK">
              <a:solidFill>
                <a:srgbClr val="59656F"/>
              </a:solidFill>
              <a:latin typeface="Raleway-Regular"/>
            </a:endParaRPr>
          </a:p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511" y="5151096"/>
            <a:ext cx="2573655" cy="7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881743"/>
            <a:ext cx="7345367" cy="805543"/>
          </a:xfrm>
        </p:spPr>
        <p:txBody>
          <a:bodyPr>
            <a:noAutofit/>
          </a:bodyPr>
          <a:lstStyle/>
          <a:p>
            <a:pPr algn="ctr"/>
            <a:endParaRPr lang="da-DK" sz="5400">
              <a:solidFill>
                <a:schemeClr val="tx2"/>
              </a:solidFill>
              <a:latin typeface="Raleway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04A24-FFFF-0807-7612-5CD608E7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4269" y="25400"/>
            <a:ext cx="9508854" cy="66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826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4">
            <a:extLst>
              <a:ext uri="{FF2B5EF4-FFF2-40B4-BE49-F238E27FC236}">
                <a16:creationId xmlns:a16="http://schemas.microsoft.com/office/drawing/2014/main" id="{20A9CA88-93EB-4DC0-A00D-64E6AB7A0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6">
            <a:extLst>
              <a:ext uri="{FF2B5EF4-FFF2-40B4-BE49-F238E27FC236}">
                <a16:creationId xmlns:a16="http://schemas.microsoft.com/office/drawing/2014/main" id="{DE84C1AD-30A9-4EF6-A8E1-7484242EF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7"/>
            <a:ext cx="6361836" cy="3512345"/>
          </a:xfrm>
        </p:spPr>
        <p:txBody>
          <a:bodyPr>
            <a:normAutofit/>
          </a:bodyPr>
          <a:lstStyle/>
          <a:p>
            <a:r>
              <a:rPr lang="da-DK" sz="6100" b="1">
                <a:ln w="15875">
                  <a:solidFill>
                    <a:srgbClr val="FFFFFF"/>
                  </a:solidFill>
                </a:ln>
                <a:solidFill>
                  <a:schemeClr val="accent3"/>
                </a:solidFill>
                <a:latin typeface="Raleway" pitchFamily="2" charset="77"/>
              </a:rPr>
              <a:t>Bæredygtigheds råd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93112"/>
            <a:ext cx="6037903" cy="89153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>
              <a:latin typeface="Raleway" pitchFamily="2" charset="77"/>
            </a:endParaRPr>
          </a:p>
          <a:p>
            <a:endParaRPr lang="da-DK" sz="2400">
              <a:latin typeface="Raleway-Regular"/>
            </a:endParaRPr>
          </a:p>
          <a:p>
            <a:endParaRPr lang="da-DK" sz="240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37574" y="2330593"/>
            <a:ext cx="3458249" cy="1011539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BBA0795-19B2-D606-BFA2-C030640E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30" y="3429000"/>
            <a:ext cx="2854055" cy="3417112"/>
          </a:xfrm>
          <a:prstGeom prst="rect">
            <a:avLst/>
          </a:prstGeom>
        </p:spPr>
      </p:pic>
      <p:sp>
        <p:nvSpPr>
          <p:cNvPr id="48" name="Rectangle 38">
            <a:extLst>
              <a:ext uri="{FF2B5EF4-FFF2-40B4-BE49-F238E27FC236}">
                <a16:creationId xmlns:a16="http://schemas.microsoft.com/office/drawing/2014/main" id="{086E571C-8A2B-4F37-B155-9C5DF0ACA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4601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2118732"/>
            <a:ext cx="7345367" cy="3465914"/>
          </a:xfrm>
        </p:spPr>
        <p:txBody>
          <a:bodyPr/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da-DK"/>
          </a:p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da-DK"/>
          </a:p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511" y="5151096"/>
            <a:ext cx="2573655" cy="7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sz="6000" dirty="0"/>
          </a:p>
        </p:txBody>
      </p:sp>
      <p:pic>
        <p:nvPicPr>
          <p:cNvPr id="5" name="Billede 4" descr="Et billede, der indeholder tekst, Post-it-note, Papirprodukt, Opslagstavle&#10;&#10;Automatisk genereret beskrivelse">
            <a:extLst>
              <a:ext uri="{FF2B5EF4-FFF2-40B4-BE49-F238E27FC236}">
                <a16:creationId xmlns:a16="http://schemas.microsoft.com/office/drawing/2014/main" id="{106D3E21-9FA4-7725-0223-C15B50BAD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5" y="642551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03EBE76-6E39-7C28-98CD-2F0D56474B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da-DK"/>
          </a:p>
          <a:p>
            <a:endParaRPr lang="da-DK"/>
          </a:p>
          <a:p>
            <a:endParaRPr lang="da-DK"/>
          </a:p>
        </p:txBody>
      </p:sp>
      <p:pic>
        <p:nvPicPr>
          <p:cNvPr id="7" name="Billede 6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3691" y="1562472"/>
            <a:ext cx="4789994" cy="1401074"/>
          </a:xfrm>
          <a:prstGeom prst="rect">
            <a:avLst/>
          </a:prstGeom>
          <a:noFill/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523E605-E2CF-2358-D780-976BAD672A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006" y="208058"/>
            <a:ext cx="5816160" cy="464932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CB47C5A-C2E9-E4A9-B442-47282E253637}"/>
              </a:ext>
            </a:extLst>
          </p:cNvPr>
          <p:cNvSpPr txBox="1"/>
          <p:nvPr/>
        </p:nvSpPr>
        <p:spPr>
          <a:xfrm>
            <a:off x="588244" y="4672833"/>
            <a:ext cx="3847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err="1"/>
              <a:t>Grøn</a:t>
            </a:r>
            <a:r>
              <a:rPr lang="en-US" sz="6000" b="1"/>
              <a:t> </a:t>
            </a:r>
            <a:r>
              <a:rPr lang="en-US" sz="6000" b="1" err="1"/>
              <a:t>skole</a:t>
            </a:r>
            <a:endParaRPr lang="da-DK" sz="6000" b="1"/>
          </a:p>
        </p:txBody>
      </p:sp>
    </p:spTree>
    <p:extLst>
      <p:ext uri="{BB962C8B-B14F-4D97-AF65-F5344CB8AC3E}">
        <p14:creationId xmlns:p14="http://schemas.microsoft.com/office/powerpoint/2010/main" val="362021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34" y="1687285"/>
            <a:ext cx="7345367" cy="42124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i="0">
                <a:solidFill>
                  <a:schemeClr val="tx2"/>
                </a:solidFill>
                <a:effectLst/>
                <a:latin typeface="Raleway-Regular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>
              <a:solidFill>
                <a:schemeClr val="tx2"/>
              </a:solidFill>
              <a:latin typeface="Raleway" pitchFamily="2" charset="77"/>
            </a:endParaRPr>
          </a:p>
          <a:p>
            <a:endParaRPr lang="da-DK">
              <a:solidFill>
                <a:srgbClr val="59656F"/>
              </a:solidFill>
              <a:latin typeface="Raleway-Regular"/>
            </a:endParaRPr>
          </a:p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511" y="5151096"/>
            <a:ext cx="2573655" cy="7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881743"/>
            <a:ext cx="7345367" cy="805543"/>
          </a:xfrm>
        </p:spPr>
        <p:txBody>
          <a:bodyPr>
            <a:noAutofit/>
          </a:bodyPr>
          <a:lstStyle/>
          <a:p>
            <a:pPr algn="ctr"/>
            <a:endParaRPr lang="da-DK" sz="5400">
              <a:solidFill>
                <a:schemeClr val="tx2"/>
              </a:solidFill>
              <a:latin typeface="Raleway" pitchFamily="2" charset="77"/>
            </a:endParaRPr>
          </a:p>
        </p:txBody>
      </p:sp>
      <p:pic>
        <p:nvPicPr>
          <p:cNvPr id="5" name="Billede 4" descr="Et billede, der indeholder tekst, elektronik, display/skærm/fremvisning, Udlæsningsenhed&#10;&#10;Automatisk genereret beskrivelse">
            <a:extLst>
              <a:ext uri="{FF2B5EF4-FFF2-40B4-BE49-F238E27FC236}">
                <a16:creationId xmlns:a16="http://schemas.microsoft.com/office/drawing/2014/main" id="{F340B870-0DBB-E374-E716-DC46699D48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34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72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35" y="951471"/>
            <a:ext cx="5244662" cy="4948290"/>
          </a:xfrm>
        </p:spPr>
        <p:txBody>
          <a:bodyPr>
            <a:normAutofit/>
          </a:bodyPr>
          <a:lstStyle/>
          <a:p>
            <a:r>
              <a:rPr lang="da-DK" sz="3200" dirty="0"/>
              <a:t>Visionsdag for bæredygtig fremtid d. 28 november 2023</a:t>
            </a:r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Fynsk netværk - 8 fynske efterskole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Hver skole deltager med 8-10 elever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Idégenerere og udvikle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Erfaringsudveksling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511" y="5151096"/>
            <a:ext cx="2573655" cy="7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52723"/>
            <a:ext cx="7122931" cy="1008529"/>
          </a:xfrm>
        </p:spPr>
        <p:txBody>
          <a:bodyPr>
            <a:normAutofit fontScale="90000"/>
          </a:bodyPr>
          <a:lstStyle/>
          <a:p>
            <a:br>
              <a:rPr lang="da-DK" sz="3600" b="1" i="0" dirty="0">
                <a:solidFill>
                  <a:srgbClr val="181A21"/>
                </a:solidFill>
                <a:effectLst/>
                <a:latin typeface="Raleway-Regular"/>
              </a:rPr>
            </a:br>
            <a:br>
              <a:rPr lang="da-DK" sz="3600" b="1" i="0" dirty="0">
                <a:solidFill>
                  <a:srgbClr val="181A21"/>
                </a:solidFill>
                <a:effectLst/>
                <a:latin typeface="Raleway-Regular"/>
              </a:rPr>
            </a:br>
            <a:endParaRPr lang="da-DK" sz="3600" dirty="0">
              <a:solidFill>
                <a:schemeClr val="tx2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104D343-EAD9-768E-D191-2E59AF8B02EF}"/>
              </a:ext>
            </a:extLst>
          </p:cNvPr>
          <p:cNvSpPr txBox="1"/>
          <p:nvPr/>
        </p:nvSpPr>
        <p:spPr>
          <a:xfrm>
            <a:off x="6313933" y="1408342"/>
            <a:ext cx="3940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effectLst/>
                <a:latin typeface="HelveticaNeue" panose="02000503000000020004" pitchFamily="2" charset="0"/>
              </a:rPr>
              <a:t>På Visionsdagen forbereder vi os grundigt og tager på fælles, guidet rejse ud i fremtiden. Samler billeder på det attraktive liv derude, gør billederne </a:t>
            </a:r>
            <a:r>
              <a:rPr lang="da-DK" sz="1600" dirty="0" err="1">
                <a:effectLst/>
                <a:latin typeface="HelveticaNeue" panose="02000503000000020004" pitchFamily="2" charset="0"/>
              </a:rPr>
              <a:t>håndgribelige</a:t>
            </a:r>
            <a:r>
              <a:rPr lang="da-DK" sz="1600" dirty="0">
                <a:effectLst/>
                <a:latin typeface="HelveticaNeue" panose="02000503000000020004" pitchFamily="2" charset="0"/>
              </a:rPr>
              <a:t>, tager dem med hjem og bruger dem efterfølgende i arbejdet med at tage konstruktive stormskridt mod en regenerativ tilværelse, </a:t>
            </a:r>
            <a:r>
              <a:rPr lang="da-DK" sz="1600" dirty="0" err="1">
                <a:effectLst/>
                <a:latin typeface="HelveticaNeue" panose="02000503000000020004" pitchFamily="2" charset="0"/>
              </a:rPr>
              <a:t>hånd</a:t>
            </a:r>
            <a:r>
              <a:rPr lang="da-DK" sz="1600" dirty="0">
                <a:effectLst/>
                <a:latin typeface="HelveticaNeue" panose="02000503000000020004" pitchFamily="2" charset="0"/>
              </a:rPr>
              <a:t> i </a:t>
            </a:r>
            <a:r>
              <a:rPr lang="da-DK" sz="1600" dirty="0" err="1">
                <a:effectLst/>
                <a:latin typeface="HelveticaNeue" panose="02000503000000020004" pitchFamily="2" charset="0"/>
              </a:rPr>
              <a:t>hånd</a:t>
            </a:r>
            <a:r>
              <a:rPr lang="da-DK" sz="1600" dirty="0">
                <a:effectLst/>
                <a:latin typeface="HelveticaNeue" panose="02000503000000020004" pitchFamily="2" charset="0"/>
              </a:rPr>
              <a:t> med mange generationer frem i tiden. </a:t>
            </a:r>
            <a:endParaRPr lang="da-DK" sz="1600" dirty="0">
              <a:effectLst/>
            </a:endParaRPr>
          </a:p>
        </p:txBody>
      </p:sp>
      <p:sp>
        <p:nvSpPr>
          <p:cNvPr id="8" name="Oval billedforklaring 7">
            <a:extLst>
              <a:ext uri="{FF2B5EF4-FFF2-40B4-BE49-F238E27FC236}">
                <a16:creationId xmlns:a16="http://schemas.microsoft.com/office/drawing/2014/main" id="{B073F020-8DF7-EB8C-3138-186A8BECE908}"/>
              </a:ext>
            </a:extLst>
          </p:cNvPr>
          <p:cNvSpPr/>
          <p:nvPr/>
        </p:nvSpPr>
        <p:spPr>
          <a:xfrm>
            <a:off x="5500676" y="917635"/>
            <a:ext cx="5244662" cy="3289737"/>
          </a:xfrm>
          <a:prstGeom prst="wedgeEllipse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93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F04ECEA9-CF98-A246-A978-4EDD4BB2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1796143"/>
            <a:ext cx="7345367" cy="4103617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95000"/>
                  <a:lumOff val="5000"/>
                </a:schemeClr>
              </a:buClr>
            </a:pPr>
            <a:endParaRPr lang="da-DK"/>
          </a:p>
          <a:p>
            <a:endParaRPr lang="da-DK"/>
          </a:p>
          <a:p>
            <a:endParaRPr lang="da-DK"/>
          </a:p>
          <a:p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E0FBC0-292C-CD46-9FDE-BDA51E3E5D5B}"/>
              </a:ext>
            </a:extLst>
          </p:cNvPr>
          <p:cNvSpPr txBox="1"/>
          <p:nvPr/>
        </p:nvSpPr>
        <p:spPr>
          <a:xfrm>
            <a:off x="10069551" y="1572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8212F41-1218-5C4C-8ECC-B96619E08D1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8511" y="5151096"/>
            <a:ext cx="2573655" cy="748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72B5E81-7EDC-F649-BB57-FC29E63BE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2284" y="823912"/>
            <a:ext cx="7122931" cy="983414"/>
          </a:xfrm>
        </p:spPr>
        <p:txBody>
          <a:bodyPr>
            <a:noAutofit/>
          </a:bodyPr>
          <a:lstStyle/>
          <a:p>
            <a:r>
              <a:rPr lang="en-US" sz="2800" err="1">
                <a:solidFill>
                  <a:schemeClr val="tx2"/>
                </a:solidFill>
                <a:latin typeface="Raleway" pitchFamily="2" charset="77"/>
              </a:rPr>
              <a:t>Grunden</a:t>
            </a:r>
            <a:r>
              <a:rPr lang="en-US" sz="2800">
                <a:solidFill>
                  <a:schemeClr val="tx2"/>
                </a:solidFill>
                <a:latin typeface="Raleway" pitchFamily="2" charset="77"/>
              </a:rPr>
              <a:t> </a:t>
            </a:r>
            <a:r>
              <a:rPr lang="en-US" sz="2800" err="1">
                <a:solidFill>
                  <a:schemeClr val="tx2"/>
                </a:solidFill>
                <a:latin typeface="Raleway" pitchFamily="2" charset="77"/>
              </a:rPr>
              <a:t>til</a:t>
            </a:r>
            <a:r>
              <a:rPr lang="en-US" sz="2800">
                <a:solidFill>
                  <a:schemeClr val="tx2"/>
                </a:solidFill>
                <a:latin typeface="Raleway" pitchFamily="2" charset="77"/>
              </a:rPr>
              <a:t> at vi </a:t>
            </a:r>
            <a:r>
              <a:rPr lang="en-US" sz="2800" err="1">
                <a:solidFill>
                  <a:schemeClr val="tx2"/>
                </a:solidFill>
                <a:latin typeface="Raleway" pitchFamily="2" charset="77"/>
              </a:rPr>
              <a:t>valgte</a:t>
            </a:r>
            <a:r>
              <a:rPr lang="en-US" sz="2800">
                <a:solidFill>
                  <a:schemeClr val="tx2"/>
                </a:solidFill>
                <a:latin typeface="Raleway" pitchFamily="2" charset="77"/>
              </a:rPr>
              <a:t> grønskole</a:t>
            </a:r>
            <a:endParaRPr lang="da-DK" sz="2800">
              <a:solidFill>
                <a:schemeClr val="tx2"/>
              </a:solidFill>
              <a:latin typeface="Ralew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7539074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Ram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m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m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1fae6de-80eb-4536-86e9-65789fab4f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6F738F54D1B647A55E28AFBC066569" ma:contentTypeVersion="7" ma:contentTypeDescription="Opret et nyt dokument." ma:contentTypeScope="" ma:versionID="7b0d515bd48366785c21bc0c38df6044">
  <xsd:schema xmlns:xsd="http://www.w3.org/2001/XMLSchema" xmlns:xs="http://www.w3.org/2001/XMLSchema" xmlns:p="http://schemas.microsoft.com/office/2006/metadata/properties" xmlns:ns3="d1fae6de-80eb-4536-86e9-65789fab4f49" xmlns:ns4="8448de90-b250-458a-a4ad-651e2aaf90f4" targetNamespace="http://schemas.microsoft.com/office/2006/metadata/properties" ma:root="true" ma:fieldsID="713ae2fd3fee5728f8de297346bf7b1b" ns3:_="" ns4:_="">
    <xsd:import namespace="d1fae6de-80eb-4536-86e9-65789fab4f49"/>
    <xsd:import namespace="8448de90-b250-458a-a4ad-651e2aaf90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e6de-80eb-4536-86e9-65789fab4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48de90-b250-458a-a4ad-651e2aaf90f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A79F3-B202-4E78-938D-4FB13F7595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6A9C36-60B3-4467-842A-3FABB63D5374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d1fae6de-80eb-4536-86e9-65789fab4f49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8448de90-b250-458a-a4ad-651e2aaf90f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5F9217-72DE-42E1-B3FE-E2C6317DD119}">
  <ds:schemaRefs>
    <ds:schemaRef ds:uri="8448de90-b250-458a-a4ad-651e2aaf90f4"/>
    <ds:schemaRef ds:uri="d1fae6de-80eb-4536-86e9-65789fab4f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{D0F80F96-0176-4841-B60D-02C83EBDA931}tf10001124</Template>
  <TotalTime>50</TotalTime>
  <Words>182</Words>
  <Application>Microsoft Macintosh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HelveticaNeue</vt:lpstr>
      <vt:lpstr>Raleway</vt:lpstr>
      <vt:lpstr>Raleway-Regular</vt:lpstr>
      <vt:lpstr>Wingdings 2</vt:lpstr>
      <vt:lpstr>Ramme</vt:lpstr>
      <vt:lpstr>Bæredygtighed på Korinth Efterskole</vt:lpstr>
      <vt:lpstr>PowerPoint-præsentation</vt:lpstr>
      <vt:lpstr>Bæredygtigheds råd</vt:lpstr>
      <vt:lpstr>PowerPoint-præsentation</vt:lpstr>
      <vt:lpstr>PowerPoint-præsentation</vt:lpstr>
      <vt:lpstr>PowerPoint-præsentation</vt:lpstr>
      <vt:lpstr>PowerPoint-præsentation</vt:lpstr>
      <vt:lpstr>  </vt:lpstr>
      <vt:lpstr>Grunden til at vi valgte grønskole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Skoleåret 20-21,  årgang 99</dc:title>
  <dc:creator>Henrik Thrane</dc:creator>
  <cp:lastModifiedBy>Tobias Lau</cp:lastModifiedBy>
  <cp:revision>10</cp:revision>
  <dcterms:created xsi:type="dcterms:W3CDTF">2020-08-23T13:54:58Z</dcterms:created>
  <dcterms:modified xsi:type="dcterms:W3CDTF">2023-11-28T11:22:30Z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0x010100A06F738F54D1B647A55E28AFBC066569</vt:lpwstr>
  </property>
</Properties>
</file>