
<file path=[Content_Types].xml><?xml version="1.0" encoding="utf-8"?>
<Types xmlns="http://schemas.openxmlformats.org/package/2006/content-types">
  <Default Extension="bin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media/image2.bin" ContentType="image/x-emf"/>
  <Override PartName="/ppt/media/image3.bin" ContentType="image/x-emf"/>
  <Override PartName="/ppt/media/image4.bin" ContentType="image/png"/>
  <Override PartName="/ppt/media/image5.bin" ContentType="image/png"/>
  <Override PartName="/ppt/media/image8.bin" ContentType="image/png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4"/>
  </p:notesMasterIdLst>
  <p:sldIdLst>
    <p:sldId id="256" r:id="rId5"/>
    <p:sldId id="2142532145" r:id="rId6"/>
    <p:sldId id="258" r:id="rId7"/>
    <p:sldId id="2142532151" r:id="rId8"/>
    <p:sldId id="2142532156" r:id="rId9"/>
    <p:sldId id="367" r:id="rId10"/>
    <p:sldId id="2142532162" r:id="rId11"/>
    <p:sldId id="2142532159" r:id="rId12"/>
    <p:sldId id="2142532150" r:id="rId13"/>
    <p:sldId id="2142532153" r:id="rId14"/>
    <p:sldId id="2142532154" r:id="rId15"/>
    <p:sldId id="2142532155" r:id="rId16"/>
    <p:sldId id="2142532152" r:id="rId17"/>
    <p:sldId id="2142532163" r:id="rId18"/>
    <p:sldId id="2142532164" r:id="rId19"/>
    <p:sldId id="2142532157" r:id="rId20"/>
    <p:sldId id="2142532161" r:id="rId21"/>
    <p:sldId id="2142532165" r:id="rId22"/>
    <p:sldId id="2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00"/>
    <a:srgbClr val="FFFFFF"/>
    <a:srgbClr val="D9D9D9"/>
    <a:srgbClr val="DEE5CF"/>
    <a:srgbClr val="00B05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20" autoAdjust="0"/>
    <p:restoredTop sz="94591" autoAdjust="0"/>
  </p:normalViewPr>
  <p:slideViewPr>
    <p:cSldViewPr snapToGrid="0" showGuides="1">
      <p:cViewPr varScale="1">
        <p:scale>
          <a:sx n="124" d="100"/>
          <a:sy n="124" d="100"/>
        </p:scale>
        <p:origin x="3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28/11/2023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bin"/><Relationship Id="rId7" Type="http://schemas.openxmlformats.org/officeDocument/2006/relationships/image" Target="../media/image9.png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569" y="1314000"/>
            <a:ext cx="8132617" cy="2134800"/>
          </a:xfrm>
        </p:spPr>
        <p:txBody>
          <a:bodyPr anchor="b"/>
          <a:lstStyle>
            <a:lvl1pPr algn="l">
              <a:lnSpc>
                <a:spcPct val="87000"/>
              </a:lnSpc>
              <a:defRPr sz="5000"/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Martin Mogensen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356"/>
            <a:ext cx="3340800" cy="180085"/>
          </a:xfrm>
        </p:spPr>
        <p:txBody>
          <a:bodyPr/>
          <a:lstStyle/>
          <a:p>
            <a:r>
              <a:rPr lang="da-DK" dirty="0"/>
              <a:t>22. september 2016</a:t>
            </a:r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722299"/>
          </a:xfrm>
        </p:spPr>
        <p:txBody>
          <a:bodyPr/>
          <a:lstStyle>
            <a:lvl1pPr algn="l">
              <a:lnSpc>
                <a:spcPct val="92000"/>
              </a:lnSpc>
              <a:defRPr b="1"/>
            </a:lvl1pPr>
          </a:lstStyle>
          <a:p>
            <a:r>
              <a:rPr lang="da-DK" dirty="0"/>
              <a:t>Det Tekniske Fakultet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868449"/>
            <a:ext cx="431400" cy="263661"/>
          </a:xfrm>
        </p:spPr>
        <p:txBody>
          <a:bodyPr/>
          <a:lstStyle>
            <a:lvl1pPr>
              <a:defRPr sz="100"/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835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D38235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accent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accent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9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08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60410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hvi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0" name="Pladsholder til billede 2"/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54339"/>
            <a:ext cx="5630958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50601"/>
            <a:ext cx="5630958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54339"/>
            <a:ext cx="43140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tx1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chemeClr val="tx1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7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0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kapitelside,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sort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9" name="Pladsholder til billede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89600" cy="6858000"/>
          </a:xfrm>
        </p:spPr>
        <p:txBody>
          <a:bodyPr tIns="2772000"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0" name="Pladsholder til logo"/>
          <p:cNvSpPr>
            <a:spLocks noGrp="1"/>
          </p:cNvSpPr>
          <p:nvPr>
            <p:ph type="body" sz="quarter" idx="18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88" y="3657600"/>
            <a:ext cx="11551621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910229"/>
            <a:ext cx="5630958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-341175"/>
            <a:ext cx="5630958" cy="341175"/>
          </a:xfrm>
        </p:spPr>
        <p:txBody>
          <a:bodyPr/>
          <a:lstStyle>
            <a:lvl1pPr algn="l">
              <a:defRPr sz="1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910229"/>
            <a:ext cx="431400" cy="263661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89155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90800"/>
            <a:ext cx="11376000" cy="3851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brug ENTER og så TAB-tasten for at få punktopstillet tekst eller klik ikon for at tilføje stor graf eller tabel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53831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pic>
        <p:nvPicPr>
          <p:cNvPr id="9" name="Logo sort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  <p:sp>
        <p:nvSpPr>
          <p:cNvPr id="14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grø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ggrund grøn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2" name="Logo hvi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2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8206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4E5B3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8" name="OFF_institute_NOT" hidden="1"/>
          <p:cNvSpPr>
            <a:spLocks noGrp="1"/>
          </p:cNvSpPr>
          <p:nvPr>
            <p:ph type="ftr" sz="quarter" idx="11"/>
          </p:nvPr>
        </p:nvSpPr>
        <p:spPr>
          <a:xfrm>
            <a:off x="6915600" y="6460568"/>
            <a:ext cx="3340800" cy="352190"/>
          </a:xfrm>
        </p:spPr>
        <p:txBody>
          <a:bodyPr/>
          <a:lstStyle>
            <a:lvl1pPr>
              <a:defRPr sz="100">
                <a:solidFill>
                  <a:srgbClr val="4E5B31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083718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orange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Logo hvi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7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0500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D38235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8" name="OFF_institute_NOT"/>
          <p:cNvSpPr>
            <a:spLocks noGrp="1"/>
          </p:cNvSpPr>
          <p:nvPr>
            <p:ph type="ftr" sz="quarter" idx="11"/>
          </p:nvPr>
        </p:nvSpPr>
        <p:spPr>
          <a:xfrm>
            <a:off x="6915600" y="6575488"/>
            <a:ext cx="3340800" cy="261245"/>
          </a:xfrm>
        </p:spPr>
        <p:txBody>
          <a:bodyPr/>
          <a:lstStyle>
            <a:lvl1pPr>
              <a:defRPr sz="1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3585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rø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pic>
        <p:nvPicPr>
          <p:cNvPr id="11" name="Logo hvi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862633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11376000" cy="38534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88226"/>
            <a:ext cx="4086495" cy="180085"/>
          </a:xfrm>
        </p:spPr>
        <p:txBody>
          <a:bodyPr/>
          <a:lstStyle>
            <a:lvl1pPr>
              <a:defRPr sz="100">
                <a:solidFill>
                  <a:srgbClr val="D05A57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9" name="OFF_institute" hidden="1"/>
          <p:cNvSpPr>
            <a:spLocks noGrp="1"/>
          </p:cNvSpPr>
          <p:nvPr>
            <p:ph type="ftr" sz="quarter" idx="11"/>
          </p:nvPr>
        </p:nvSpPr>
        <p:spPr>
          <a:xfrm>
            <a:off x="6915600" y="6575488"/>
            <a:ext cx="3340800" cy="250081"/>
          </a:xfrm>
        </p:spPr>
        <p:txBody>
          <a:bodyPr/>
          <a:lstStyle>
            <a:lvl1pPr>
              <a:defRPr sz="1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0" name="Pladsholder til sli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4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82365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orside med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17" name="Pladsholder til billede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9600" cy="6858000"/>
          </a:xfrm>
        </p:spPr>
        <p:txBody>
          <a:bodyPr tIns="1008000" anchor="ctr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3564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2984"/>
            <a:ext cx="8132617" cy="2143815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3" name="USR_Name"/>
          <p:cNvSpPr>
            <a:spLocks noGrp="1"/>
          </p:cNvSpPr>
          <p:nvPr>
            <p:ph type="subTitle" idx="1"/>
          </p:nvPr>
        </p:nvSpPr>
        <p:spPr>
          <a:xfrm>
            <a:off x="410400" y="6127200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Martin Mogensen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723600"/>
          </a:xfrm>
        </p:spPr>
        <p:txBody>
          <a:bodyPr/>
          <a:lstStyle>
            <a:lvl1pPr algn="l">
              <a:lnSpc>
                <a:spcPct val="92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604278"/>
            <a:ext cx="431400" cy="263661"/>
          </a:xfrm>
        </p:spPr>
        <p:txBody>
          <a:bodyPr/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96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ru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ggrund rød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3729"/>
                </a:solidFill>
              </a:defRPr>
            </a:lvl1pPr>
          </a:lstStyle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 dirty="0"/>
              <a:t>Klik for at tilføje tekst,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Logo hvid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847" y="6174000"/>
            <a:ext cx="1250108" cy="337293"/>
          </a:xfrm>
          <a:prstGeom prst="rect">
            <a:avLst/>
          </a:prstGeom>
        </p:spPr>
      </p:pic>
      <p:sp>
        <p:nvSpPr>
          <p:cNvPr id="8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216"/>
            <a:ext cx="4086495" cy="180085"/>
          </a:xfrm>
        </p:spPr>
        <p:txBody>
          <a:bodyPr/>
          <a:lstStyle>
            <a:lvl1pPr>
              <a:defRPr sz="100" b="0">
                <a:solidFill>
                  <a:srgbClr val="946037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0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74211"/>
            <a:ext cx="3340800" cy="352190"/>
          </a:xfr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2" name="Pladsholder til sli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1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9032959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394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0" y="1989138"/>
            <a:ext cx="5079348" cy="3830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8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10400" y="660321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9" name="OFF_institute_" hidden="1"/>
          <p:cNvSpPr>
            <a:spLocks noGrp="1"/>
          </p:cNvSpPr>
          <p:nvPr>
            <p:ph type="ftr" sz="quarter" idx="15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/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1" name="Pladsholder til slide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2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14" name="Pladsholder til indhold 13"/>
          <p:cNvSpPr>
            <a:spLocks noGrp="1"/>
          </p:cNvSpPr>
          <p:nvPr>
            <p:ph sz="quarter" idx="17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150" y="6172958"/>
            <a:ext cx="334125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billede sor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8" y="453600"/>
            <a:ext cx="5975757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/>
          </p:nvPr>
        </p:nvSpPr>
        <p:spPr>
          <a:xfrm>
            <a:off x="6710401" y="0"/>
            <a:ext cx="5481600" cy="6845756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da-DK" dirty="0"/>
          </a:p>
        </p:txBody>
      </p:sp>
      <p:sp>
        <p:nvSpPr>
          <p:cNvPr id="9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150" y="6172958"/>
            <a:ext cx="334125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indhold 13"/>
          <p:cNvSpPr>
            <a:spLocks noGrp="1"/>
          </p:cNvSpPr>
          <p:nvPr>
            <p:ph sz="quarter" idx="18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7802380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hvid tekst, mørk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6094800" y="0"/>
            <a:ext cx="60984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9" y="453600"/>
            <a:ext cx="5360156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3315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4799" y="0"/>
            <a:ext cx="60972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bg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bg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6449239" y="452058"/>
            <a:ext cx="5331598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600" y="6172958"/>
            <a:ext cx="3340800" cy="352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5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2119533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sort tekst, lys bund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ggrund rød"/>
          <p:cNvSpPr/>
          <p:nvPr userDrawn="1"/>
        </p:nvSpPr>
        <p:spPr>
          <a:xfrm>
            <a:off x="6094800" y="0"/>
            <a:ext cx="6098400" cy="6858000"/>
          </a:xfrm>
          <a:prstGeom prst="rect">
            <a:avLst/>
          </a:prstGeom>
          <a:solidFill>
            <a:srgbClr val="EED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377749" y="453600"/>
            <a:ext cx="5360156" cy="1248208"/>
          </a:xfrm>
        </p:spPr>
        <p:txBody>
          <a:bodyPr/>
          <a:lstStyle/>
          <a:p>
            <a:r>
              <a:rPr lang="da-DK" dirty="0"/>
              <a:t>Overskrift i maksimalt 2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331599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094799" y="0"/>
            <a:ext cx="6097201" cy="6858000"/>
          </a:xfrm>
        </p:spPr>
        <p:txBody>
          <a:bodyPr lIns="356400" tIns="1990800" rIns="410400" bIns="1015200"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2pPr>
            <a:lvl3pPr marL="252000" indent="-252000"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 marL="504000" indent="-216000">
              <a:lnSpc>
                <a:spcPct val="100000"/>
              </a:lnSpc>
              <a:defRPr sz="1400">
                <a:solidFill>
                  <a:schemeClr val="tx1"/>
                </a:solidFill>
              </a:defRPr>
            </a:lvl4pPr>
            <a:lvl5pPr marL="648000" indent="-180000"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6pPr>
            <a:lvl7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7pPr>
            <a:lvl8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8pPr>
            <a:lvl9pPr marL="648000" indent="-180000">
              <a:lnSpc>
                <a:spcPct val="100000"/>
              </a:lnSpc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her og skift baggrundsfarve via Fyld farve. Klik for at indsætte underoverskrift, brug ENTER og så TAB-tasten for at få regular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6449239" y="452058"/>
            <a:ext cx="5331598" cy="521079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tx1"/>
                </a:solidFill>
              </a:defRPr>
            </a:lvl1pPr>
            <a:lvl2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2pPr>
            <a:lvl3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3pPr>
            <a:lvl4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4pPr>
            <a:lvl5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 cap="all">
                <a:solidFill>
                  <a:schemeClr val="bg1"/>
                </a:solidFill>
              </a:defRPr>
            </a:lvl5pPr>
            <a:lvl6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6pPr>
            <a:lvl7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7pPr>
            <a:lvl8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8pPr>
            <a:lvl9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cap="all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Klik for at indsætte Overskrift i maksimalt to linjer</a:t>
            </a:r>
          </a:p>
        </p:txBody>
      </p:sp>
      <p:sp>
        <p:nvSpPr>
          <p:cNvPr id="11" name="Date_DateCustomA" hidden="1"/>
          <p:cNvSpPr>
            <a:spLocks noGrp="1"/>
          </p:cNvSpPr>
          <p:nvPr>
            <p:ph type="dt" sz="half" idx="15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2" name="OFF_institute"/>
          <p:cNvSpPr>
            <a:spLocks noGrp="1"/>
          </p:cNvSpPr>
          <p:nvPr>
            <p:ph type="ftr" sz="quarter" idx="16"/>
          </p:nvPr>
        </p:nvSpPr>
        <p:spPr>
          <a:xfrm>
            <a:off x="6915600" y="6172958"/>
            <a:ext cx="3340800" cy="35219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13" name="Pladsholder til slide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16" name="Pladsholder til logo"/>
          <p:cNvSpPr>
            <a:spLocks noGrp="1"/>
          </p:cNvSpPr>
          <p:nvPr>
            <p:ph type="body" sz="quarter" idx="14" hasCustomPrompt="1"/>
          </p:nvPr>
        </p:nvSpPr>
        <p:spPr>
          <a:xfrm>
            <a:off x="10540800" y="6174000"/>
            <a:ext cx="1249200" cy="3384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7510733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4" y="1989138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idx="13" hasCustomPrompt="1"/>
          </p:nvPr>
        </p:nvSpPr>
        <p:spPr>
          <a:xfrm>
            <a:off x="6274448" y="1989137"/>
            <a:ext cx="55116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5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3563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6" name="OFF_institute_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8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12" name="Pladsholder til indhold 13"/>
          <p:cNvSpPr>
            <a:spLocks noGrp="1"/>
          </p:cNvSpPr>
          <p:nvPr>
            <p:ph sz="quarter" idx="14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400349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/>
              <a:t>Klik for at indsætte overskrift i maksimalt 2 linjer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593050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6305" y="1989138"/>
            <a:ext cx="5947200" cy="3852862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2000" b="1"/>
            </a:lvl1pPr>
            <a:lvl2pPr marL="252000" indent="-252000">
              <a:lnSpc>
                <a:spcPct val="100000"/>
              </a:lnSpc>
              <a:spcBef>
                <a:spcPts val="600"/>
              </a:spcBef>
              <a:defRPr sz="1600"/>
            </a:lvl2pPr>
            <a:lvl3pPr marL="468000" indent="-216000">
              <a:lnSpc>
                <a:spcPct val="100000"/>
              </a:lnSpc>
              <a:defRPr sz="14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  <a:lvl6pPr marL="648000" indent="-180000">
              <a:lnSpc>
                <a:spcPct val="100000"/>
              </a:lnSpc>
              <a:defRPr sz="1200"/>
            </a:lvl6pPr>
            <a:lvl7pPr marL="648000" indent="-180000">
              <a:lnSpc>
                <a:spcPct val="100000"/>
              </a:lnSpc>
              <a:defRPr sz="1200"/>
            </a:lvl7pPr>
            <a:lvl8pPr marL="648000" indent="-180000">
              <a:lnSpc>
                <a:spcPct val="100000"/>
              </a:lnSpc>
              <a:defRPr sz="1200"/>
            </a:lvl8pPr>
            <a:lvl9pPr marL="648000" indent="-180000">
              <a:lnSpc>
                <a:spcPct val="100000"/>
              </a:lnSpc>
              <a:defRPr sz="1200"/>
            </a:lvl9pPr>
          </a:lstStyle>
          <a:p>
            <a:pPr lvl="0"/>
            <a:r>
              <a:rPr lang="da-DK" dirty="0"/>
              <a:t>Klik for at indsætte underoverskrift, brug ENTER og så TAB-tasten for at få punktopstillet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10399" y="1989138"/>
            <a:ext cx="5079347" cy="501814"/>
          </a:xfrm>
        </p:spPr>
        <p:txBody>
          <a:bodyPr/>
          <a:lstStyle>
            <a:lvl1pPr marL="0" indent="0">
              <a:lnSpc>
                <a:spcPct val="83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="1"/>
            </a:lvl1pPr>
          </a:lstStyle>
          <a:p>
            <a:pPr lvl="0"/>
            <a:r>
              <a:rPr lang="da-DK" dirty="0"/>
              <a:t>Overskrift til graf</a:t>
            </a:r>
          </a:p>
        </p:txBody>
      </p:sp>
      <p:sp>
        <p:nvSpPr>
          <p:cNvPr id="16" name="Pladsholder til indhold 15"/>
          <p:cNvSpPr>
            <a:spLocks noGrp="1"/>
          </p:cNvSpPr>
          <p:nvPr>
            <p:ph sz="quarter" idx="16" hasCustomPrompt="1"/>
          </p:nvPr>
        </p:nvSpPr>
        <p:spPr>
          <a:xfrm>
            <a:off x="6710399" y="2583180"/>
            <a:ext cx="4956084" cy="3258819"/>
          </a:xfrm>
        </p:spPr>
        <p:txBody>
          <a:bodyPr/>
          <a:lstStyle>
            <a:lvl1pPr marL="252000" indent="-25200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468000" indent="-216000">
              <a:lnSpc>
                <a:spcPct val="100000"/>
              </a:lnSpc>
              <a:defRPr sz="1400"/>
            </a:lvl2pPr>
            <a:lvl3pPr marL="648000" indent="-180000">
              <a:lnSpc>
                <a:spcPct val="100000"/>
              </a:lnSpc>
              <a:defRPr sz="1200"/>
            </a:lvl3pPr>
            <a:lvl4pPr marL="648000" indent="-180000">
              <a:lnSpc>
                <a:spcPct val="100000"/>
              </a:lnSpc>
              <a:defRPr sz="1200"/>
            </a:lvl4pPr>
            <a:lvl5pPr marL="648000" indent="-180000">
              <a:lnSpc>
                <a:spcPct val="100000"/>
              </a:lnSpc>
              <a:defRPr sz="1200"/>
            </a:lvl5pPr>
          </a:lstStyle>
          <a:p>
            <a:pPr lvl="0"/>
            <a:r>
              <a:rPr lang="da-DK" dirty="0"/>
              <a:t>Klik ikon for at tilføje graf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11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03696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21209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4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484544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6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8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10526"/>
            <a:ext cx="4086495" cy="180085"/>
          </a:xfrm>
        </p:spPr>
        <p:txBody>
          <a:bodyPr/>
          <a:lstStyle>
            <a:lvl1pPr>
              <a:defRPr sz="100" b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3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6915600" y="6505810"/>
            <a:ext cx="3340800" cy="35219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da-DK"/>
              <a:t>‹nr.›</a:t>
            </a:fld>
            <a:endParaRPr lang="da-DK" dirty="0"/>
          </a:p>
        </p:txBody>
      </p:sp>
      <p:sp>
        <p:nvSpPr>
          <p:cNvPr id="5" name="OFF_institute"/>
          <p:cNvSpPr/>
          <p:nvPr userDrawn="1"/>
        </p:nvSpPr>
        <p:spPr>
          <a:xfrm>
            <a:off x="6915601" y="6172958"/>
            <a:ext cx="3340799" cy="352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da-DK" sz="900" b="1" i="0" cap="all" baseline="0" dirty="0" err="1">
                <a:solidFill>
                  <a:schemeClr val="tx1"/>
                </a:solidFill>
              </a:rPr>
              <a:t>Det Tekniske Fakultet</a:t>
            </a:r>
          </a:p>
        </p:txBody>
      </p:sp>
      <p:sp>
        <p:nvSpPr>
          <p:cNvPr id="7" name="Pladsholder til indhold 13"/>
          <p:cNvSpPr>
            <a:spLocks noGrp="1"/>
          </p:cNvSpPr>
          <p:nvPr>
            <p:ph sz="quarter" idx="13" hasCustomPrompt="1"/>
          </p:nvPr>
        </p:nvSpPr>
        <p:spPr>
          <a:xfrm>
            <a:off x="863999" y="6067207"/>
            <a:ext cx="1651256" cy="442800"/>
          </a:xfrm>
        </p:spPr>
        <p:txBody>
          <a:bodyPr/>
          <a:lstStyle>
            <a:lvl1pPr>
              <a:defRPr sz="800"/>
            </a:lvl1pPr>
          </a:lstStyle>
          <a:p>
            <a:pPr lvl="0"/>
            <a:r>
              <a:rPr lang="da-DK" dirty="0"/>
              <a:t>Indsæt partnerlogo: Klik INDSÆT / BILLEDE. Vandret placering 2,4 cm. Kopier logoet til andre lignende slides </a:t>
            </a:r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grøn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789D4A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9431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1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Tekniske Fakultet</a:t>
            </a:r>
          </a:p>
        </p:txBody>
      </p:sp>
      <p:sp>
        <p:nvSpPr>
          <p:cNvPr id="12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Martin Mogensen</a:t>
            </a:r>
          </a:p>
        </p:txBody>
      </p:sp>
    </p:spTree>
    <p:extLst>
      <p:ext uri="{BB962C8B-B14F-4D97-AF65-F5344CB8AC3E}">
        <p14:creationId xmlns:p14="http://schemas.microsoft.com/office/powerpoint/2010/main" val="37883098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8"/>
          <p:cNvSpPr txBox="1">
            <a:spLocks noChangeArrowheads="1"/>
          </p:cNvSpPr>
          <p:nvPr userDrawn="1"/>
        </p:nvSpPr>
        <p:spPr bwMode="auto">
          <a:xfrm>
            <a:off x="425450" y="1840105"/>
            <a:ext cx="23328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en-GB" sz="10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en-GB" sz="10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900" b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gå frem i tekst-niveauer. Klik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 for at skifte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fra et niveau til et næste.</a:t>
            </a:r>
          </a:p>
          <a:p>
            <a:pPr eaLnBrk="1" hangingPunct="1">
              <a:spcAft>
                <a:spcPts val="240"/>
              </a:spcAft>
              <a:defRPr/>
            </a:pP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0" baseline="0" noProof="1"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en-GB" alt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en-GB" alt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en-GB" sz="900" noProof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b="1" noProof="1"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Formindsk </a:t>
            </a:r>
            <a:r>
              <a:rPr lang="en-GB" sz="900" baseline="0" noProof="1">
                <a:latin typeface="Arial" panose="020B0604020202020204" pitchFamily="34" charset="0"/>
                <a:cs typeface="Arial" panose="020B0604020202020204" pitchFamily="34" charset="0"/>
              </a:rPr>
              <a:t>listeniveau bruges</a:t>
            </a:r>
            <a:endParaRPr lang="en-GB" sz="9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7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404813" y="469251"/>
            <a:ext cx="11376025" cy="77584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7001480" y="3572293"/>
            <a:ext cx="2463605" cy="113364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sæt hak ved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  <a:p>
            <a:pPr eaLnBrk="1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7001481" y="1840105"/>
            <a:ext cx="24636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(indtast evt. tekst i sidefod)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 skal være på et enkelt slide</a:t>
            </a:r>
          </a:p>
          <a:p>
            <a:pPr eaLnBrk="1" hangingPunct="1">
              <a:spcAft>
                <a:spcPts val="240"/>
              </a:spcAft>
              <a:defRPr/>
            </a:pPr>
            <a:endParaRPr lang="da-DK" sz="7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3784489" y="1840105"/>
            <a:ext cx="2333140" cy="5078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fontAlgn="auto" hangingPunct="1">
              <a:spcBef>
                <a:spcPts val="0"/>
              </a:spcBef>
              <a:spcAft>
                <a:spcPts val="240"/>
              </a:spcAft>
              <a:buFont typeface="+mj-lt"/>
              <a:buNone/>
              <a:defRPr/>
            </a:pP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billedpladsholder, klik på </a:t>
            </a:r>
            <a:b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ikonet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</p:txBody>
      </p:sp>
      <p:sp>
        <p:nvSpPr>
          <p:cNvPr id="22" name="TextBox 12"/>
          <p:cNvSpPr txBox="1">
            <a:spLocks noChangeArrowheads="1"/>
          </p:cNvSpPr>
          <p:nvPr userDrawn="1"/>
        </p:nvSpPr>
        <p:spPr bwMode="auto">
          <a:xfrm>
            <a:off x="3784489" y="2736739"/>
            <a:ext cx="233314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algn="l" eaLnBrk="1" hangingPunct="1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</a:t>
            </a:r>
            <a:r>
              <a:rPr 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strike="noStrike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billedets hjørner</a:t>
            </a:r>
          </a:p>
          <a:p>
            <a:pPr algn="l" eaLnBrk="1" fontAlgn="auto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Hvis du sletter billedet og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indsætter et nyt, kan billedet lægge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 foran tekst og grafik. Hvis dette sker, </a:t>
            </a:r>
            <a:b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højreklik på billedet og vælg </a:t>
            </a: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37033" y="3578989"/>
            <a:ext cx="24636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layouts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b="1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menupunktet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Nyt Slide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b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indsætte nyt slide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443912" y="5020343"/>
            <a:ext cx="2333140" cy="86177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10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  <a:endParaRPr lang="da-DK" altLang="da-DK" sz="90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</a:t>
            </a:r>
            <a:r>
              <a:rPr lang="da-DK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nulstille </a:t>
            </a:r>
            <a:r>
              <a:rPr 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placering, størrelse og formatering af pladsholdere til layoutets oprindelige design 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6170613" y="48525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02545" y="59020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Billede 2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78565" y="3064798"/>
            <a:ext cx="549328" cy="285228"/>
          </a:xfrm>
          <a:prstGeom prst="rect">
            <a:avLst/>
          </a:prstGeom>
        </p:spPr>
      </p:pic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25" y="2912438"/>
            <a:ext cx="337400" cy="321707"/>
          </a:xfrm>
          <a:prstGeom prst="rect">
            <a:avLst/>
          </a:prstGeom>
        </p:spPr>
      </p:pic>
      <p:pic>
        <p:nvPicPr>
          <p:cNvPr id="30" name="Billede 2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8565" y="3819276"/>
            <a:ext cx="363713" cy="647461"/>
          </a:xfrm>
          <a:prstGeom prst="rect">
            <a:avLst/>
          </a:prstGeom>
        </p:spPr>
      </p:pic>
      <p:pic>
        <p:nvPicPr>
          <p:cNvPr id="31" name="Picture 4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6525" y="2032669"/>
            <a:ext cx="262151" cy="256054"/>
          </a:xfrm>
          <a:prstGeom prst="rect">
            <a:avLst/>
          </a:prstGeom>
        </p:spPr>
      </p:pic>
      <p:pic>
        <p:nvPicPr>
          <p:cNvPr id="32" name="Billed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65" y="4502402"/>
            <a:ext cx="612361" cy="197840"/>
          </a:xfrm>
          <a:prstGeom prst="rect">
            <a:avLst/>
          </a:prstGeom>
        </p:spPr>
      </p:pic>
      <p:pic>
        <p:nvPicPr>
          <p:cNvPr id="33" name="Billed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65" y="5546139"/>
            <a:ext cx="547241" cy="197798"/>
          </a:xfrm>
          <a:prstGeom prst="rect">
            <a:avLst/>
          </a:prstGeom>
        </p:spPr>
      </p:pic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741" y="3356020"/>
            <a:ext cx="359695" cy="335309"/>
          </a:xfrm>
          <a:prstGeom prst="rect">
            <a:avLst/>
          </a:prstGeom>
        </p:spPr>
      </p:pic>
      <p:sp>
        <p:nvSpPr>
          <p:cNvPr id="2" name="Date_DateCustomA" hidden="1"/>
          <p:cNvSpPr>
            <a:spLocks noGrp="1"/>
          </p:cNvSpPr>
          <p:nvPr>
            <p:ph type="dt" sz="half" idx="10"/>
          </p:nvPr>
        </p:nvSpPr>
        <p:spPr>
          <a:xfrm>
            <a:off x="410400" y="6607334"/>
            <a:ext cx="4086495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3" name="Pladsholder til sidefod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Pladsholder til slidenumm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583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7336-6665-4FB4-BDD0-49F82B462F1A}" type="datetimeFigureOut">
              <a:rPr lang="da-DK" smtClean="0"/>
              <a:t>28.11.2023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920D7-261E-4D1C-B862-07A209BCDBA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0334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0C5E45-F5CA-0B1D-40D9-F7680BC30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9ECD64-E38D-CFC4-EC9C-566E49F30A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09A06E-5C99-DC6F-9BB9-E68BA5AF2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A42B62-34F2-4A3A-98C3-C307A563152D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3884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83BD10-3B6E-C2B2-9A4C-3B6974461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887BC-5B6D-CE00-B7E1-BB243EB3E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CCD282-8F04-4330-6E3D-6C9DC8B2D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2FD65-356F-4655-B550-8C87624BD747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4233881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og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abel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da-DK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CF3B6A-E36F-6C9F-FEB2-60B3114CB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F7E2E2-6F82-1DE4-ADCE-5660EA1AF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5C9F58-239C-CF29-C1F2-5B7D63CC5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1DDC2-AB39-412A-A19B-AC06423EAB6E}" type="slidenum">
              <a:rPr lang="da-DK" altLang="da-DK"/>
              <a:pPr/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120427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orange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  <a:solidFill>
            <a:schemeClr val="accent6"/>
          </a:solidFill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rgbClr val="FCF0C4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7145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Tekniske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rgbClr val="FCF0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Martin Mogensen</a:t>
            </a:r>
          </a:p>
        </p:txBody>
      </p:sp>
    </p:spTree>
    <p:extLst>
      <p:ext uri="{BB962C8B-B14F-4D97-AF65-F5344CB8AC3E}">
        <p14:creationId xmlns:p14="http://schemas.microsoft.com/office/powerpoint/2010/main" val="1259962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D05A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D05A5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6289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accent5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Tekniske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Martin Mogensen</a:t>
            </a:r>
          </a:p>
        </p:txBody>
      </p:sp>
    </p:spTree>
    <p:extLst>
      <p:ext uri="{BB962C8B-B14F-4D97-AF65-F5344CB8AC3E}">
        <p14:creationId xmlns:p14="http://schemas.microsoft.com/office/powerpoint/2010/main" val="24438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n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rø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9460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rgbClr val="946037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5146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rgbClr val="946037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Tekniske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Martin Mogensen</a:t>
            </a:r>
          </a:p>
        </p:txBody>
      </p:sp>
    </p:spTree>
    <p:extLst>
      <p:ext uri="{BB962C8B-B14F-4D97-AF65-F5344CB8AC3E}">
        <p14:creationId xmlns:p14="http://schemas.microsoft.com/office/powerpoint/2010/main" val="1873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sort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5" name="OFF_institute_" hidden="1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22860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bg1"/>
                </a:solidFill>
              </a:rPr>
              <a:t>Det Tekniske Fakultet</a:t>
            </a:r>
          </a:p>
        </p:txBody>
      </p:sp>
      <p:sp>
        <p:nvSpPr>
          <p:cNvPr id="13" name="USR_Name"/>
          <p:cNvSpPr>
            <a:spLocks noGrp="1"/>
          </p:cNvSpPr>
          <p:nvPr>
            <p:ph type="subTitle" idx="1"/>
          </p:nvPr>
        </p:nvSpPr>
        <p:spPr>
          <a:xfrm>
            <a:off x="411768" y="6127086"/>
            <a:ext cx="3340800" cy="263050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buNone/>
              <a:defRPr sz="9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Martin Mogensen</a:t>
            </a:r>
          </a:p>
        </p:txBody>
      </p:sp>
    </p:spTree>
    <p:extLst>
      <p:ext uri="{BB962C8B-B14F-4D97-AF65-F5344CB8AC3E}">
        <p14:creationId xmlns:p14="http://schemas.microsoft.com/office/powerpoint/2010/main" val="325954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ggrund hvi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06800" y="6591649"/>
            <a:ext cx="431400" cy="2636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1314000"/>
            <a:ext cx="8132617" cy="2145600"/>
          </a:xfrm>
        </p:spPr>
        <p:txBody>
          <a:bodyPr anchor="b"/>
          <a:lstStyle>
            <a:lvl1pPr algn="l">
              <a:lnSpc>
                <a:spcPct val="87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10400" y="6393600"/>
            <a:ext cx="3340800" cy="18008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22. september 2016</a:t>
            </a:r>
          </a:p>
        </p:txBody>
      </p:sp>
      <p:sp>
        <p:nvSpPr>
          <p:cNvPr id="5" name="OFF_institute_"/>
          <p:cNvSpPr>
            <a:spLocks noGrp="1"/>
          </p:cNvSpPr>
          <p:nvPr>
            <p:ph type="ftr" sz="quarter" idx="11"/>
          </p:nvPr>
        </p:nvSpPr>
        <p:spPr>
          <a:xfrm>
            <a:off x="410400" y="0"/>
            <a:ext cx="3340800" cy="182880"/>
          </a:xfrm>
        </p:spPr>
        <p:txBody>
          <a:bodyPr/>
          <a:lstStyle>
            <a:lvl1pPr algn="l">
              <a:lnSpc>
                <a:spcPct val="92000"/>
              </a:lnSpc>
              <a:defRPr sz="100" b="1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Det Tekniske Fakultet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5"/>
            <a:ext cx="1249200" cy="337048"/>
          </a:xfrm>
          <a:prstGeom prst="rect">
            <a:avLst/>
          </a:prstGeom>
        </p:spPr>
      </p:pic>
      <p:sp>
        <p:nvSpPr>
          <p:cNvPr id="11" name="USR_name"/>
          <p:cNvSpPr/>
          <p:nvPr userDrawn="1"/>
        </p:nvSpPr>
        <p:spPr>
          <a:xfrm>
            <a:off x="410400" y="6127200"/>
            <a:ext cx="3340800" cy="263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dirty="0">
                <a:solidFill>
                  <a:schemeClr val="tx1"/>
                </a:solidFill>
              </a:rPr>
              <a:t>Martin Mogensen</a:t>
            </a:r>
          </a:p>
        </p:txBody>
      </p:sp>
      <p:sp>
        <p:nvSpPr>
          <p:cNvPr id="12" name="OFF_institute"/>
          <p:cNvSpPr/>
          <p:nvPr userDrawn="1"/>
        </p:nvSpPr>
        <p:spPr>
          <a:xfrm>
            <a:off x="410400" y="0"/>
            <a:ext cx="3340799" cy="72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da-DK" sz="900" b="1" i="0" cap="all" baseline="0" dirty="0">
                <a:solidFill>
                  <a:schemeClr val="tx1"/>
                </a:solidFill>
              </a:rPr>
              <a:t>Det Tekniske Fakultet</a:t>
            </a:r>
          </a:p>
        </p:txBody>
      </p:sp>
    </p:spTree>
    <p:extLst>
      <p:ext uri="{BB962C8B-B14F-4D97-AF65-F5344CB8AC3E}">
        <p14:creationId xmlns:p14="http://schemas.microsoft.com/office/powerpoint/2010/main" val="120692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kapi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ggrund grøn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5B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00" y="3657600"/>
            <a:ext cx="11552400" cy="2898268"/>
          </a:xfrm>
        </p:spPr>
        <p:txBody>
          <a:bodyPr anchor="b"/>
          <a:lstStyle>
            <a:lvl1pPr>
              <a:lnSpc>
                <a:spcPct val="83000"/>
              </a:lnSpc>
              <a:defRPr sz="10000">
                <a:solidFill>
                  <a:srgbClr val="EED484"/>
                </a:solidFill>
              </a:defRPr>
            </a:lvl1pPr>
          </a:lstStyle>
          <a:p>
            <a:r>
              <a:rPr lang="da-DK" dirty="0"/>
              <a:t>Klik for at redigere i master</a:t>
            </a:r>
          </a:p>
        </p:txBody>
      </p:sp>
      <p:sp>
        <p:nvSpPr>
          <p:cNvPr id="9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399600" y="360000"/>
            <a:ext cx="1899475" cy="1841197"/>
          </a:xfrm>
        </p:spPr>
        <p:txBody>
          <a:bodyPr/>
          <a:lstStyle>
            <a:lvl1pPr marL="0" indent="0">
              <a:lnSpc>
                <a:spcPct val="107000"/>
              </a:lnSpc>
              <a:buFont typeface="Arial" panose="020B0604020202020204" pitchFamily="34" charset="0"/>
              <a:buChar char="​"/>
              <a:defRPr sz="1400" b="1">
                <a:solidFill>
                  <a:srgbClr val="EED484"/>
                </a:solidFill>
              </a:defRPr>
            </a:lvl1pPr>
            <a:lvl2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2pPr>
            <a:lvl3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3pPr>
            <a:lvl4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4pPr>
            <a:lvl5pPr marL="216000" indent="-216000">
              <a:spcBef>
                <a:spcPts val="0"/>
              </a:spcBef>
              <a:defRPr sz="1400" b="1">
                <a:solidFill>
                  <a:srgbClr val="EED484"/>
                </a:solidFill>
              </a:defRPr>
            </a:lvl5pPr>
            <a:lvl6pPr marL="216000" indent="-216000">
              <a:spcBef>
                <a:spcPts val="0"/>
              </a:spcBef>
              <a:defRPr sz="1400"/>
            </a:lvl6pPr>
            <a:lvl7pPr marL="216000" indent="-216000">
              <a:spcBef>
                <a:spcPts val="0"/>
              </a:spcBef>
              <a:defRPr sz="1400"/>
            </a:lvl7pPr>
            <a:lvl8pPr marL="216000" indent="-216000">
              <a:spcBef>
                <a:spcPts val="0"/>
              </a:spcBef>
              <a:defRPr sz="1400"/>
            </a:lvl8pPr>
            <a:lvl9pPr marL="216000" indent="-216000">
              <a:spcBef>
                <a:spcPts val="0"/>
              </a:spcBef>
              <a:defRPr sz="1400"/>
            </a:lvl9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2" name="Date_DateCustomA" hidden="1"/>
          <p:cNvSpPr>
            <a:spLocks noGrp="1"/>
          </p:cNvSpPr>
          <p:nvPr>
            <p:ph type="dt" sz="half" idx="14"/>
          </p:nvPr>
        </p:nvSpPr>
        <p:spPr>
          <a:xfrm>
            <a:off x="406305" y="6575103"/>
            <a:ext cx="5630958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13" name="Pladsholder til sidefod 12" hidden="1"/>
          <p:cNvSpPr>
            <a:spLocks noGrp="1"/>
          </p:cNvSpPr>
          <p:nvPr>
            <p:ph type="ftr" sz="quarter" idx="15"/>
          </p:nvPr>
        </p:nvSpPr>
        <p:spPr>
          <a:xfrm>
            <a:off x="406305" y="1"/>
            <a:ext cx="5630958" cy="341175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Pladsholder til slidenummer 13" hidden="1"/>
          <p:cNvSpPr>
            <a:spLocks noGrp="1"/>
          </p:cNvSpPr>
          <p:nvPr>
            <p:ph type="sldNum" sz="quarter" idx="16"/>
          </p:nvPr>
        </p:nvSpPr>
        <p:spPr>
          <a:xfrm>
            <a:off x="406800" y="6575103"/>
            <a:ext cx="431400" cy="263661"/>
          </a:xfrm>
        </p:spPr>
        <p:txBody>
          <a:bodyPr/>
          <a:lstStyle>
            <a:lvl1pPr>
              <a:defRPr>
                <a:solidFill>
                  <a:srgbClr val="4E5B3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357896"/>
            <a:ext cx="1249200" cy="3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9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 hidden="1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6" y="1"/>
            <a:ext cx="12171734" cy="6858000"/>
          </a:xfrm>
          <a:prstGeom prst="rect">
            <a:avLst/>
          </a:prstGeom>
        </p:spPr>
      </p:pic>
      <p:pic>
        <p:nvPicPr>
          <p:cNvPr id="7" name="Billede 6" hidden="1"/>
          <p:cNvPicPr>
            <a:picLocks noChangeAspect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748" y="453600"/>
            <a:ext cx="11412000" cy="12482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305" y="1990800"/>
            <a:ext cx="11376000" cy="385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_DateCustomA"/>
          <p:cNvSpPr>
            <a:spLocks noGrp="1"/>
          </p:cNvSpPr>
          <p:nvPr>
            <p:ph type="dt" sz="half" idx="2"/>
          </p:nvPr>
        </p:nvSpPr>
        <p:spPr>
          <a:xfrm>
            <a:off x="410400" y="6569966"/>
            <a:ext cx="3340800" cy="1800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22. september 2016</a:t>
            </a:r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6915600" y="6172958"/>
            <a:ext cx="3340800" cy="3521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 b="1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Det Tekniske Fakultet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0400" y="6393600"/>
            <a:ext cx="431400" cy="1818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‹nr.›</a:t>
            </a:fld>
            <a:endParaRPr lang="en-GB" dirty="0"/>
          </a:p>
        </p:txBody>
      </p:sp>
      <p:pic>
        <p:nvPicPr>
          <p:cNvPr id="13" name="Logo sort"/>
          <p:cNvPicPr>
            <a:picLocks noChangeAspect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0800" y="6172958"/>
            <a:ext cx="1249200" cy="33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53" r:id="rId3"/>
    <p:sldLayoutId id="2147483673" r:id="rId4"/>
    <p:sldLayoutId id="2147483667" r:id="rId5"/>
    <p:sldLayoutId id="2147483664" r:id="rId6"/>
    <p:sldLayoutId id="2147483655" r:id="rId7"/>
    <p:sldLayoutId id="2147483649" r:id="rId8"/>
    <p:sldLayoutId id="2147483674" r:id="rId9"/>
    <p:sldLayoutId id="2147483671" r:id="rId10"/>
    <p:sldLayoutId id="2147483665" r:id="rId11"/>
    <p:sldLayoutId id="2147483656" r:id="rId12"/>
    <p:sldLayoutId id="2147483650" r:id="rId13"/>
    <p:sldLayoutId id="2147483675" r:id="rId14"/>
    <p:sldLayoutId id="2147483668" r:id="rId15"/>
    <p:sldLayoutId id="2147483660" r:id="rId16"/>
    <p:sldLayoutId id="2147483657" r:id="rId17"/>
    <p:sldLayoutId id="2147483651" r:id="rId18"/>
    <p:sldLayoutId id="2147483672" r:id="rId19"/>
    <p:sldLayoutId id="2147483661" r:id="rId20"/>
    <p:sldLayoutId id="2147483654" r:id="rId21"/>
    <p:sldLayoutId id="2147483676" r:id="rId22"/>
    <p:sldLayoutId id="2147483669" r:id="rId23"/>
    <p:sldLayoutId id="2147483666" r:id="rId24"/>
    <p:sldLayoutId id="2147483658" r:id="rId25"/>
    <p:sldLayoutId id="2147483652" r:id="rId26"/>
    <p:sldLayoutId id="2147483677" r:id="rId27"/>
    <p:sldLayoutId id="2147483670" r:id="rId28"/>
    <p:sldLayoutId id="2147483662" r:id="rId29"/>
    <p:sldLayoutId id="2147483678" r:id="rId30"/>
    <p:sldLayoutId id="2147483681" r:id="rId31"/>
    <p:sldLayoutId id="2147483682" r:id="rId32"/>
    <p:sldLayoutId id="2147483683" r:id="rId33"/>
    <p:sldLayoutId id="2147483684" r:id="rId34"/>
  </p:sldLayoutIdLst>
  <p:hf hd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​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324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288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-252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24000" indent="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5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jpeg"/><Relationship Id="rId5" Type="http://schemas.openxmlformats.org/officeDocument/2006/relationships/image" Target="../media/image18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nstoreklimadatabase.dk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7.jpeg"/><Relationship Id="rId5" Type="http://schemas.openxmlformats.org/officeDocument/2006/relationships/hyperlink" Target="https://www.stavnsholtvikinger.dk/roede-orm" TargetMode="External"/><Relationship Id="rId4" Type="http://schemas.openxmlformats.org/officeDocument/2006/relationships/image" Target="../media/image26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ål-x">
            <a:extLst>
              <a:ext uri="{FF2B5EF4-FFF2-40B4-BE49-F238E27FC236}">
                <a16:creationId xmlns:a16="http://schemas.microsoft.com/office/drawing/2014/main" id="{21DEA0FA-B0DF-941F-3145-7C2E02E2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1"/>
            <a:ext cx="12192000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C28980AD-816E-672E-499B-02653BD78D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026" y="243573"/>
            <a:ext cx="9505627" cy="1470025"/>
          </a:xfrm>
        </p:spPr>
        <p:txBody>
          <a:bodyPr/>
          <a:lstStyle/>
          <a:p>
            <a:pPr algn="l" eaLnBrk="1" hangingPunct="1"/>
            <a:r>
              <a:rPr lang="da-DK" altLang="da-DK" sz="5400" dirty="0">
                <a:solidFill>
                  <a:srgbClr val="FCE404"/>
                </a:solidFill>
              </a:rPr>
              <a:t>DDS bæredygtighedspolitik</a:t>
            </a:r>
            <a:br>
              <a:rPr lang="da-DK" altLang="da-DK" sz="5400" dirty="0">
                <a:solidFill>
                  <a:srgbClr val="FCE404"/>
                </a:solidFill>
              </a:rPr>
            </a:br>
            <a:r>
              <a:rPr lang="da-DK" altLang="da-DK" sz="3600" dirty="0">
                <a:solidFill>
                  <a:srgbClr val="FCE404"/>
                </a:solidFill>
              </a:rPr>
              <a:t>- natur, miljø, klima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7E7BAA50-2722-D734-79ED-93E8333710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6104" y="5375304"/>
            <a:ext cx="10044113" cy="1608138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da-DK" altLang="da-DK" sz="2800" dirty="0">
                <a:solidFill>
                  <a:srgbClr val="FF6600"/>
                </a:solidFill>
              </a:rPr>
              <a:t>DDS korpsrådsmøde</a:t>
            </a:r>
          </a:p>
          <a:p>
            <a:pPr algn="l" eaLnBrk="1" hangingPunct="1">
              <a:lnSpc>
                <a:spcPct val="90000"/>
              </a:lnSpc>
            </a:pPr>
            <a:r>
              <a:rPr lang="da-DK" altLang="da-DK" sz="2800" dirty="0">
                <a:solidFill>
                  <a:srgbClr val="FF6600"/>
                </a:solidFill>
              </a:rPr>
              <a:t>Topmøde om bæredygtighed</a:t>
            </a:r>
          </a:p>
          <a:p>
            <a:pPr algn="l" eaLnBrk="1" hangingPunct="1">
              <a:lnSpc>
                <a:spcPct val="90000"/>
              </a:lnSpc>
            </a:pPr>
            <a:r>
              <a:rPr lang="da-DK" altLang="da-DK" sz="2800" dirty="0">
                <a:solidFill>
                  <a:srgbClr val="FF6600"/>
                </a:solidFill>
              </a:rPr>
              <a:t>Hotel Legoland, 17. november 2023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04A19A5C-390F-7062-95D3-0BBBF428C2E9}"/>
              </a:ext>
            </a:extLst>
          </p:cNvPr>
          <p:cNvSpPr txBox="1"/>
          <p:nvPr/>
        </p:nvSpPr>
        <p:spPr>
          <a:xfrm>
            <a:off x="720025" y="2197755"/>
            <a:ext cx="6748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rgbClr val="FFFF00"/>
                </a:solidFill>
              </a:rPr>
              <a:t>Henrik Wenzel</a:t>
            </a:r>
          </a:p>
          <a:p>
            <a:r>
              <a:rPr lang="da-DK" sz="1400" dirty="0">
                <a:solidFill>
                  <a:srgbClr val="FFFF00"/>
                </a:solidFill>
              </a:rPr>
              <a:t>- Professor i grøn omstilling ved SDU</a:t>
            </a:r>
          </a:p>
          <a:p>
            <a:r>
              <a:rPr lang="da-DK" sz="1400" dirty="0">
                <a:solidFill>
                  <a:srgbClr val="FFFF00"/>
                </a:solidFill>
              </a:rPr>
              <a:t>- tidl. spejder i Claus Nar Trop og tropsleder i Røde Orm trop, </a:t>
            </a:r>
            <a:r>
              <a:rPr lang="da-DK" sz="1400" dirty="0" err="1">
                <a:solidFill>
                  <a:srgbClr val="FFFF00"/>
                </a:solidFill>
              </a:rPr>
              <a:t>Ravnsholt</a:t>
            </a:r>
            <a:r>
              <a:rPr lang="da-DK" sz="1400" dirty="0">
                <a:solidFill>
                  <a:srgbClr val="FFFF00"/>
                </a:solidFill>
              </a:rPr>
              <a:t> Division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400" b="0" dirty="0">
                <a:solidFill>
                  <a:srgbClr val="00B050"/>
                </a:solidFill>
              </a:rPr>
              <a:t>- 2) aktiviteterne, spejderlivet, arrangementerne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2374B04-2589-7CF8-219E-C71412B995F1}"/>
              </a:ext>
            </a:extLst>
          </p:cNvPr>
          <p:cNvSpPr txBox="1"/>
          <p:nvPr/>
        </p:nvSpPr>
        <p:spPr>
          <a:xfrm>
            <a:off x="5955989" y="1408669"/>
            <a:ext cx="2310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Vores ‘bolig’</a:t>
            </a:r>
          </a:p>
        </p:txBody>
      </p:sp>
      <p:pic>
        <p:nvPicPr>
          <p:cNvPr id="30722" name="Picture 2" descr="Nabo slog til: Idyllisk spejderhytte solgt for næsen af forening |  Nordjyske.dk">
            <a:extLst>
              <a:ext uri="{FF2B5EF4-FFF2-40B4-BE49-F238E27FC236}">
                <a16:creationId xmlns:a16="http://schemas.microsoft.com/office/drawing/2014/main" id="{E817116B-B5F1-6371-17EC-B8C403CD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8659" y="1923821"/>
            <a:ext cx="3140908" cy="201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Spejderhytter i Danmark | Hyttelisten.dk">
            <a:extLst>
              <a:ext uri="{FF2B5EF4-FFF2-40B4-BE49-F238E27FC236}">
                <a16:creationId xmlns:a16="http://schemas.microsoft.com/office/drawing/2014/main" id="{DE9D8039-E2AA-E1AD-54D4-7445E99D4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1100" y="1930741"/>
            <a:ext cx="3189841" cy="23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Røde Orm tårn">
            <a:extLst>
              <a:ext uri="{FF2B5EF4-FFF2-40B4-BE49-F238E27FC236}">
                <a16:creationId xmlns:a16="http://schemas.microsoft.com/office/drawing/2014/main" id="{A3C7708B-D90E-6266-3DD5-8831D16E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53524" y="2654171"/>
            <a:ext cx="2227167" cy="3246281"/>
          </a:xfrm>
          <a:prstGeom prst="rect">
            <a:avLst/>
          </a:prstGeom>
          <a:noFill/>
        </p:spPr>
      </p:pic>
      <p:pic>
        <p:nvPicPr>
          <p:cNvPr id="24590" name="Picture 14" descr="Spejdernes Lejr - Wikipedia, den frie encyklopædi">
            <a:extLst>
              <a:ext uri="{FF2B5EF4-FFF2-40B4-BE49-F238E27FC236}">
                <a16:creationId xmlns:a16="http://schemas.microsoft.com/office/drawing/2014/main" id="{2520DAAF-7715-0446-92A8-8A89BAFB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66" y="4115893"/>
            <a:ext cx="4304600" cy="24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Shelteren">
            <a:extLst>
              <a:ext uri="{FF2B5EF4-FFF2-40B4-BE49-F238E27FC236}">
                <a16:creationId xmlns:a16="http://schemas.microsoft.com/office/drawing/2014/main" id="{BBED4E12-D0A6-8CBF-B8B5-88A860DAD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3055" y="4470605"/>
            <a:ext cx="3134139" cy="235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boks 8">
            <a:extLst>
              <a:ext uri="{FF2B5EF4-FFF2-40B4-BE49-F238E27FC236}">
                <a16:creationId xmlns:a16="http://schemas.microsoft.com/office/drawing/2014/main" id="{D6C24868-BF94-D6D2-7266-03753FF9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46" y="4001017"/>
            <a:ext cx="323480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dirty="0"/>
              <a:t>Aktivitet</a:t>
            </a:r>
          </a:p>
          <a:p>
            <a:pPr algn="ctr" eaLnBrk="1" hangingPunct="1"/>
            <a:endParaRPr lang="da-DK" altLang="da-DK" sz="500" dirty="0"/>
          </a:p>
          <a:p>
            <a:pPr algn="ctr" eaLnBrk="1" hangingPunct="1"/>
            <a:r>
              <a:rPr lang="da-DK" altLang="da-DK" sz="1400" dirty="0"/>
              <a:t>- spejderliv, aktiviteter, arrangementer</a:t>
            </a:r>
          </a:p>
        </p:txBody>
      </p:sp>
    </p:spTree>
    <p:extLst>
      <p:ext uri="{BB962C8B-B14F-4D97-AF65-F5344CB8AC3E}">
        <p14:creationId xmlns:p14="http://schemas.microsoft.com/office/powerpoint/2010/main" val="208449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400" b="0" dirty="0">
                <a:solidFill>
                  <a:srgbClr val="00B050"/>
                </a:solidFill>
              </a:rPr>
              <a:t>- 2) aktiviteterne, spejderlivet, arrangementerne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2374B04-2589-7CF8-219E-C71412B995F1}"/>
              </a:ext>
            </a:extLst>
          </p:cNvPr>
          <p:cNvSpPr txBox="1"/>
          <p:nvPr/>
        </p:nvSpPr>
        <p:spPr>
          <a:xfrm>
            <a:off x="8037433" y="693957"/>
            <a:ext cx="34002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Vores ‘bil’ (transporten)</a:t>
            </a:r>
          </a:p>
        </p:txBody>
      </p:sp>
      <p:pic>
        <p:nvPicPr>
          <p:cNvPr id="29708" name="Picture 12" descr="Brugte biler til salg | Køb brugt bil og nye biler - søg blandt +50.000  biler!">
            <a:extLst>
              <a:ext uri="{FF2B5EF4-FFF2-40B4-BE49-F238E27FC236}">
                <a16:creationId xmlns:a16="http://schemas.microsoft.com/office/drawing/2014/main" id="{86222DF2-1D2B-0AFA-BBA2-3B4F88DB2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04" b="11503"/>
          <a:stretch/>
        </p:blipFill>
        <p:spPr bwMode="auto">
          <a:xfrm>
            <a:off x="7644926" y="1424605"/>
            <a:ext cx="2112886" cy="84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10" name="Picture 14" descr="Hvor højt flyver fly? | Scandinavian Traveler by SAS">
            <a:extLst>
              <a:ext uri="{FF2B5EF4-FFF2-40B4-BE49-F238E27FC236}">
                <a16:creationId xmlns:a16="http://schemas.microsoft.com/office/drawing/2014/main" id="{5637BD32-8725-DF69-A41A-D430864CF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62977" y="1351338"/>
            <a:ext cx="2410364" cy="80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Se billederne: Spejdere vandt med JFK-limousine - Sjællandske Nyheder">
            <a:extLst>
              <a:ext uri="{FF2B5EF4-FFF2-40B4-BE49-F238E27FC236}">
                <a16:creationId xmlns:a16="http://schemas.microsoft.com/office/drawing/2014/main" id="{E55A0F68-C52D-1CC3-0119-0D0B05C6DC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37537" y="1282815"/>
            <a:ext cx="2112887" cy="156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De Gule Spejdere: Togturen">
            <a:extLst>
              <a:ext uri="{FF2B5EF4-FFF2-40B4-BE49-F238E27FC236}">
                <a16:creationId xmlns:a16="http://schemas.microsoft.com/office/drawing/2014/main" id="{04BEE735-439F-E844-5A16-61FFBB0255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11541" y="2030417"/>
            <a:ext cx="2132825" cy="18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DDS Korpslejre før 1973 | Spejdersamleren">
            <a:extLst>
              <a:ext uri="{FF2B5EF4-FFF2-40B4-BE49-F238E27FC236}">
                <a16:creationId xmlns:a16="http://schemas.microsoft.com/office/drawing/2014/main" id="{E3B465BE-6DB8-0867-4608-2E2AEC5D4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538" y="2299255"/>
            <a:ext cx="2664715" cy="172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79BA40ED-E21E-8966-416E-F1965DC79B9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656" y="3961979"/>
            <a:ext cx="2628710" cy="1724690"/>
          </a:xfrm>
          <a:prstGeom prst="rect">
            <a:avLst/>
          </a:prstGeom>
        </p:spPr>
      </p:pic>
      <p:pic>
        <p:nvPicPr>
          <p:cNvPr id="10" name="Picture 4" descr="På vandretur: Basal turplanlægning | Det Danske Spejderkorps">
            <a:extLst>
              <a:ext uri="{FF2B5EF4-FFF2-40B4-BE49-F238E27FC236}">
                <a16:creationId xmlns:a16="http://schemas.microsoft.com/office/drawing/2014/main" id="{F1034BD9-DABA-6931-069A-0E566E37D6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3689" y="4073459"/>
            <a:ext cx="3992616" cy="204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15,000 kilometers by bike to join the World Scout Jamboree 2023 | WOSM">
            <a:extLst>
              <a:ext uri="{FF2B5EF4-FFF2-40B4-BE49-F238E27FC236}">
                <a16:creationId xmlns:a16="http://schemas.microsoft.com/office/drawing/2014/main" id="{2A17C56D-49C0-6FEF-3B2F-41D29731C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858" y="4383224"/>
            <a:ext cx="3298355" cy="184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Guten Tag«: Spejdere på vild sommerlejr i Tyskland">
            <a:extLst>
              <a:ext uri="{FF2B5EF4-FFF2-40B4-BE49-F238E27FC236}">
                <a16:creationId xmlns:a16="http://schemas.microsoft.com/office/drawing/2014/main" id="{89365045-A546-47A6-7A89-1D3F5B51B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7281" y="488913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gør-det-umulige 10">
            <a:extLst>
              <a:ext uri="{FF2B5EF4-FFF2-40B4-BE49-F238E27FC236}">
                <a16:creationId xmlns:a16="http://schemas.microsoft.com/office/drawing/2014/main" id="{45B70E6E-D70D-FD7E-A475-4DC1F0E02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4081" y="4746405"/>
            <a:ext cx="2268033" cy="202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2" name="Picture 16" descr="Mølleåsejladsen - trop">
            <a:extLst>
              <a:ext uri="{FF2B5EF4-FFF2-40B4-BE49-F238E27FC236}">
                <a16:creationId xmlns:a16="http://schemas.microsoft.com/office/drawing/2014/main" id="{DC971E36-D2BD-E15C-DC2E-7628AF8DF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7744" y="519684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kstboks 8">
            <a:extLst>
              <a:ext uri="{FF2B5EF4-FFF2-40B4-BE49-F238E27FC236}">
                <a16:creationId xmlns:a16="http://schemas.microsoft.com/office/drawing/2014/main" id="{4F8C080E-07E9-6C60-1C06-033C94D64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46" y="4001017"/>
            <a:ext cx="323480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dirty="0"/>
              <a:t>Aktivitet</a:t>
            </a:r>
          </a:p>
          <a:p>
            <a:pPr algn="ctr" eaLnBrk="1" hangingPunct="1"/>
            <a:endParaRPr lang="da-DK" altLang="da-DK" sz="500" dirty="0"/>
          </a:p>
          <a:p>
            <a:pPr algn="ctr" eaLnBrk="1" hangingPunct="1"/>
            <a:r>
              <a:rPr lang="da-DK" altLang="da-DK" sz="1400" dirty="0"/>
              <a:t>- spejderliv, aktiviteter, arrangementer</a:t>
            </a:r>
          </a:p>
        </p:txBody>
      </p:sp>
    </p:spTree>
    <p:extLst>
      <p:ext uri="{BB962C8B-B14F-4D97-AF65-F5344CB8AC3E}">
        <p14:creationId xmlns:p14="http://schemas.microsoft.com/office/powerpoint/2010/main" val="411814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400" b="0" dirty="0">
                <a:solidFill>
                  <a:srgbClr val="00B050"/>
                </a:solidFill>
              </a:rPr>
              <a:t>- 2) aktiviteterne, spejderlivet, arrangementerne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5958740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2374B04-2589-7CF8-219E-C71412B995F1}"/>
              </a:ext>
            </a:extLst>
          </p:cNvPr>
          <p:cNvSpPr txBox="1"/>
          <p:nvPr/>
        </p:nvSpPr>
        <p:spPr>
          <a:xfrm>
            <a:off x="8177931" y="620539"/>
            <a:ext cx="31149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Vores ‘bøf’ (maden)</a:t>
            </a:r>
          </a:p>
        </p:txBody>
      </p:sp>
      <p:pic>
        <p:nvPicPr>
          <p:cNvPr id="16" name="Picture 20">
            <a:extLst>
              <a:ext uri="{FF2B5EF4-FFF2-40B4-BE49-F238E27FC236}">
                <a16:creationId xmlns:a16="http://schemas.microsoft.com/office/drawing/2014/main" id="{F959731B-532D-05B9-C339-2E951FE0C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9879" y="1176660"/>
            <a:ext cx="2441065" cy="163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SPIDSTEGT LAM 😍 Klart... - Görkem Efendi - Albertslund | Facebook">
            <a:extLst>
              <a:ext uri="{FF2B5EF4-FFF2-40B4-BE49-F238E27FC236}">
                <a16:creationId xmlns:a16="http://schemas.microsoft.com/office/drawing/2014/main" id="{80A07778-3FF9-F279-2062-CA6E36FB0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3218" y="126657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4" descr="Kysterʼs Helstegt Pattegris: Bestil til dit arrangement på Nuento">
            <a:extLst>
              <a:ext uri="{FF2B5EF4-FFF2-40B4-BE49-F238E27FC236}">
                <a16:creationId xmlns:a16="http://schemas.microsoft.com/office/drawing/2014/main" id="{C8DA29F4-212A-CC96-872C-2FEA96DC1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75" y="1417657"/>
            <a:ext cx="2865167" cy="19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Kylling bagende på spid over bålet | Stock foto | Colourbox">
            <a:extLst>
              <a:ext uri="{FF2B5EF4-FFF2-40B4-BE49-F238E27FC236}">
                <a16:creationId xmlns:a16="http://schemas.microsoft.com/office/drawing/2014/main" id="{05F4EFD7-2DBB-4D2E-604A-E5187A6D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1774" y="1729856"/>
            <a:ext cx="3066914" cy="204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Grillet rødspætte med sprød kartoffelsalat og asparges | meny">
            <a:extLst>
              <a:ext uri="{FF2B5EF4-FFF2-40B4-BE49-F238E27FC236}">
                <a16:creationId xmlns:a16="http://schemas.microsoft.com/office/drawing/2014/main" id="{81CA494E-78CB-D2E0-2053-FB9EA09E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5925" y="2470801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Grillet fisk med skovsyre - Naturkogebogen">
            <a:extLst>
              <a:ext uri="{FF2B5EF4-FFF2-40B4-BE49-F238E27FC236}">
                <a16:creationId xmlns:a16="http://schemas.microsoft.com/office/drawing/2014/main" id="{048265D0-F648-2473-4AF1-6391AD2C2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866" y="2840326"/>
            <a:ext cx="2892032" cy="16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Grillet ørred I Opskrift på ørred med sprødt skind I Madenimitliv.dk">
            <a:extLst>
              <a:ext uri="{FF2B5EF4-FFF2-40B4-BE49-F238E27FC236}">
                <a16:creationId xmlns:a16="http://schemas.microsoft.com/office/drawing/2014/main" id="{953B7976-D82C-E706-0252-269FD1BD1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0974" y="3101599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Grøntsager på grill - disse er gode at grille - Madens Verden">
            <a:extLst>
              <a:ext uri="{FF2B5EF4-FFF2-40B4-BE49-F238E27FC236}">
                <a16:creationId xmlns:a16="http://schemas.microsoft.com/office/drawing/2014/main" id="{007A310B-4347-DEBF-7C29-31B725B2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771" y="4041221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Grillede grøntsager med cremet aubergine puré - Planteaederne">
            <a:extLst>
              <a:ext uri="{FF2B5EF4-FFF2-40B4-BE49-F238E27FC236}">
                <a16:creationId xmlns:a16="http://schemas.microsoft.com/office/drawing/2014/main" id="{7389A321-F94F-B0AC-4911-E447444C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182" y="4459864"/>
            <a:ext cx="280035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æsarsalat – Claus Meyers klassiske opskrift med kylling | Sæson">
            <a:extLst>
              <a:ext uri="{FF2B5EF4-FFF2-40B4-BE49-F238E27FC236}">
                <a16:creationId xmlns:a16="http://schemas.microsoft.com/office/drawing/2014/main" id="{E6C1F003-D584-9BA9-A1DC-B317B7FBE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88775" y="4585548"/>
            <a:ext cx="1746622" cy="16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boks 8">
            <a:extLst>
              <a:ext uri="{FF2B5EF4-FFF2-40B4-BE49-F238E27FC236}">
                <a16:creationId xmlns:a16="http://schemas.microsoft.com/office/drawing/2014/main" id="{6FC2E95F-CDF5-6B72-6094-79D9698E3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46" y="4001017"/>
            <a:ext cx="323480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dirty="0"/>
              <a:t>Aktivitet</a:t>
            </a:r>
          </a:p>
          <a:p>
            <a:pPr algn="ctr" eaLnBrk="1" hangingPunct="1"/>
            <a:endParaRPr lang="da-DK" altLang="da-DK" sz="500" dirty="0"/>
          </a:p>
          <a:p>
            <a:pPr algn="ctr" eaLnBrk="1" hangingPunct="1"/>
            <a:r>
              <a:rPr lang="da-DK" altLang="da-DK" sz="1400" dirty="0"/>
              <a:t>- spejderliv, aktiviteter, arrangementer</a:t>
            </a:r>
          </a:p>
        </p:txBody>
      </p:sp>
      <p:pic>
        <p:nvPicPr>
          <p:cNvPr id="3" name="Picture 4" descr="Bål-x">
            <a:extLst>
              <a:ext uri="{FF2B5EF4-FFF2-40B4-BE49-F238E27FC236}">
                <a16:creationId xmlns:a16="http://schemas.microsoft.com/office/drawing/2014/main" id="{A6F81722-5431-2936-A652-6E7B5E5CFE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27932" y="4995486"/>
            <a:ext cx="3188944" cy="180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88EA510D-15B0-ECFB-F224-5ED0D6BAB38D}"/>
              </a:ext>
            </a:extLst>
          </p:cNvPr>
          <p:cNvSpPr txBox="1"/>
          <p:nvPr/>
        </p:nvSpPr>
        <p:spPr>
          <a:xfrm>
            <a:off x="3870420" y="6489892"/>
            <a:ext cx="249279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…og måden vi laver maden på</a:t>
            </a:r>
          </a:p>
        </p:txBody>
      </p:sp>
    </p:spTree>
    <p:extLst>
      <p:ext uri="{BB962C8B-B14F-4D97-AF65-F5344CB8AC3E}">
        <p14:creationId xmlns:p14="http://schemas.microsoft.com/office/powerpoint/2010/main" val="225859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5" y="168451"/>
            <a:ext cx="10972800" cy="1143000"/>
          </a:xfrm>
        </p:spPr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300" b="0" dirty="0">
                <a:solidFill>
                  <a:srgbClr val="00B050"/>
                </a:solidFill>
              </a:rPr>
              <a:t>- 2) aktiviteterne, spejderlivet, arrangementerne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199" name="Tekstboks 8">
              <a:extLst>
                <a:ext uri="{FF2B5EF4-FFF2-40B4-BE49-F238E27FC236}">
                  <a16:creationId xmlns:a16="http://schemas.microsoft.com/office/drawing/2014/main" id="{269273CC-646C-EC63-A7F5-F9A40558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7" y="4001016"/>
              <a:ext cx="3234805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Aktivitet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spejderliv, aktiviteter, arrangementer</a:t>
              </a:r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93BE8DE5-AA8F-DCDB-625F-25EB59FC8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922378"/>
              </p:ext>
            </p:extLst>
          </p:nvPr>
        </p:nvGraphicFramePr>
        <p:xfrm>
          <a:off x="6562312" y="99073"/>
          <a:ext cx="25908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3352">
                  <a:extLst>
                    <a:ext uri="{9D8B030D-6E8A-4147-A177-3AD203B41FA5}">
                      <a16:colId xmlns:a16="http://schemas.microsoft.com/office/drawing/2014/main" val="2602117010"/>
                    </a:ext>
                  </a:extLst>
                </a:gridCol>
                <a:gridCol w="937448">
                  <a:extLst>
                    <a:ext uri="{9D8B030D-6E8A-4147-A177-3AD203B41FA5}">
                      <a16:colId xmlns:a16="http://schemas.microsoft.com/office/drawing/2014/main" val="40687913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1200" dirty="0"/>
                        <a:t>Bolig (</a:t>
                      </a:r>
                      <a:r>
                        <a:rPr lang="da-DK" sz="1200" dirty="0" err="1"/>
                        <a:t>opvarming</a:t>
                      </a:r>
                      <a:r>
                        <a:rPr lang="da-DK" sz="1200" dirty="0"/>
                        <a:t>) </a:t>
                      </a:r>
                    </a:p>
                    <a:p>
                      <a:r>
                        <a:rPr lang="da-DK" sz="1200" dirty="0"/>
                        <a:t>– g CO2-ækv/MJ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95578"/>
                  </a:ext>
                </a:extLst>
              </a:tr>
              <a:tr h="175247">
                <a:tc>
                  <a:txBody>
                    <a:bodyPr/>
                    <a:lstStyle/>
                    <a:p>
                      <a:r>
                        <a:rPr lang="da-DK" sz="1200" dirty="0"/>
                        <a:t>Oliefyr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65-70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25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dirty="0"/>
                        <a:t>Gasfyr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55-75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93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dirty="0" err="1"/>
                        <a:t>Træpillefyr</a:t>
                      </a:r>
                      <a:endParaRPr lang="da-DK" sz="1200" dirty="0"/>
                    </a:p>
                    <a:p>
                      <a:r>
                        <a:rPr lang="da-DK" sz="1200" dirty="0"/>
                        <a:t>(import. træpiller)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&gt;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25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dirty="0"/>
                        <a:t>Brændeovn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0-20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193967"/>
                  </a:ext>
                </a:extLst>
              </a:tr>
              <a:tr h="124283">
                <a:tc>
                  <a:txBody>
                    <a:bodyPr/>
                    <a:lstStyle/>
                    <a:p>
                      <a:r>
                        <a:rPr lang="da-DK" sz="1200" dirty="0"/>
                        <a:t>Varmepumpe</a:t>
                      </a:r>
                    </a:p>
                    <a:p>
                      <a:r>
                        <a:rPr lang="da-DK" sz="1200" dirty="0"/>
                        <a:t>(med el fra vindkraft)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71329"/>
                  </a:ext>
                </a:extLst>
              </a:tr>
              <a:tr h="124283">
                <a:tc>
                  <a:txBody>
                    <a:bodyPr/>
                    <a:lstStyle/>
                    <a:p>
                      <a:r>
                        <a:rPr lang="da-DK" sz="1200" dirty="0"/>
                        <a:t>Fjernvarme</a:t>
                      </a:r>
                    </a:p>
                    <a:p>
                      <a:r>
                        <a:rPr lang="da-DK" sz="1200" dirty="0"/>
                        <a:t>(om få år, og el fra vindkraft)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46148"/>
                  </a:ext>
                </a:extLst>
              </a:tr>
            </a:tbl>
          </a:graphicData>
        </a:graphic>
      </p:graphicFrame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9984F092-3990-F912-17E3-85DD84E474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59205"/>
              </p:ext>
            </p:extLst>
          </p:nvPr>
        </p:nvGraphicFramePr>
        <p:xfrm>
          <a:off x="6562312" y="3005488"/>
          <a:ext cx="2590800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081">
                  <a:extLst>
                    <a:ext uri="{9D8B030D-6E8A-4147-A177-3AD203B41FA5}">
                      <a16:colId xmlns:a16="http://schemas.microsoft.com/office/drawing/2014/main" val="2602117010"/>
                    </a:ext>
                  </a:extLst>
                </a:gridCol>
                <a:gridCol w="917719">
                  <a:extLst>
                    <a:ext uri="{9D8B030D-6E8A-4147-A177-3AD203B41FA5}">
                      <a16:colId xmlns:a16="http://schemas.microsoft.com/office/drawing/2014/main" val="40687913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1200" dirty="0"/>
                        <a:t>Transport – g CO2-ækv/prs.km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95578"/>
                  </a:ext>
                </a:extLst>
              </a:tr>
              <a:tr h="222272">
                <a:tc>
                  <a:txBody>
                    <a:bodyPr/>
                    <a:lstStyle/>
                    <a:p>
                      <a:r>
                        <a:rPr lang="da-DK" sz="1200" dirty="0"/>
                        <a:t>Fly (lang tur)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25428"/>
                  </a:ext>
                </a:extLst>
              </a:tr>
              <a:tr h="207524">
                <a:tc>
                  <a:txBody>
                    <a:bodyPr/>
                    <a:lstStyle/>
                    <a:p>
                      <a:r>
                        <a:rPr lang="da-DK" sz="1200" dirty="0"/>
                        <a:t>Fly (indenrigs)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93512"/>
                  </a:ext>
                </a:extLst>
              </a:tr>
              <a:tr h="218503">
                <a:tc>
                  <a:txBody>
                    <a:bodyPr/>
                    <a:lstStyle/>
                    <a:p>
                      <a:r>
                        <a:rPr lang="da-DK" sz="1200" dirty="0" err="1"/>
                        <a:t>Gennemsn</a:t>
                      </a:r>
                      <a:r>
                        <a:rPr lang="da-DK" sz="1200" dirty="0"/>
                        <a:t>. fossilbil</a:t>
                      </a:r>
                    </a:p>
                    <a:p>
                      <a:r>
                        <a:rPr lang="da-DK" sz="1200" dirty="0"/>
                        <a:t>(m. 1 person)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25500"/>
                  </a:ext>
                </a:extLst>
              </a:tr>
              <a:tr h="203755">
                <a:tc>
                  <a:txBody>
                    <a:bodyPr/>
                    <a:lstStyle/>
                    <a:p>
                      <a:r>
                        <a:rPr lang="da-DK" sz="1200" dirty="0"/>
                        <a:t>Effektiv dieselbil</a:t>
                      </a:r>
                    </a:p>
                    <a:p>
                      <a:r>
                        <a:rPr lang="da-DK" sz="1200" dirty="0"/>
                        <a:t>(m. 1 person)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412668"/>
                  </a:ext>
                </a:extLst>
              </a:tr>
              <a:tr h="165409">
                <a:tc>
                  <a:txBody>
                    <a:bodyPr/>
                    <a:lstStyle/>
                    <a:p>
                      <a:r>
                        <a:rPr lang="da-DK" sz="1200" dirty="0"/>
                        <a:t>Elbil (i DK i dag)</a:t>
                      </a:r>
                    </a:p>
                    <a:p>
                      <a:r>
                        <a:rPr lang="da-DK" sz="1200" dirty="0"/>
                        <a:t>(m. 1 person)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71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dirty="0"/>
                        <a:t>Elbil (i DK 2030)</a:t>
                      </a:r>
                    </a:p>
                    <a:p>
                      <a:r>
                        <a:rPr lang="da-DK" sz="1200" dirty="0"/>
                        <a:t>(m. 1 person)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&lt;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348004"/>
                  </a:ext>
                </a:extLst>
              </a:tr>
              <a:tr h="180977">
                <a:tc>
                  <a:txBody>
                    <a:bodyPr/>
                    <a:lstStyle/>
                    <a:p>
                      <a:r>
                        <a:rPr lang="da-DK" sz="1200" dirty="0"/>
                        <a:t>Tog (DSB 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1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Vandring (</a:t>
                      </a:r>
                      <a:r>
                        <a:rPr lang="da-DK" sz="1200" dirty="0" err="1"/>
                        <a:t>rugbrøds-motor</a:t>
                      </a:r>
                      <a:r>
                        <a:rPr lang="da-DK" sz="1200" dirty="0"/>
                        <a:t>, 70 kg person)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71143"/>
                  </a:ext>
                </a:extLst>
              </a:tr>
            </a:tbl>
          </a:graphicData>
        </a:graphic>
      </p:graphicFrame>
      <p:graphicFrame>
        <p:nvGraphicFramePr>
          <p:cNvPr id="14" name="Tabel 13">
            <a:extLst>
              <a:ext uri="{FF2B5EF4-FFF2-40B4-BE49-F238E27FC236}">
                <a16:creationId xmlns:a16="http://schemas.microsoft.com/office/drawing/2014/main" id="{87F1DFC2-E5C1-BE75-9B07-944A3816B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72177"/>
              </p:ext>
            </p:extLst>
          </p:nvPr>
        </p:nvGraphicFramePr>
        <p:xfrm>
          <a:off x="9356543" y="99073"/>
          <a:ext cx="2590800" cy="577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115">
                  <a:extLst>
                    <a:ext uri="{9D8B030D-6E8A-4147-A177-3AD203B41FA5}">
                      <a16:colId xmlns:a16="http://schemas.microsoft.com/office/drawing/2014/main" val="2602117010"/>
                    </a:ext>
                  </a:extLst>
                </a:gridCol>
                <a:gridCol w="897685">
                  <a:extLst>
                    <a:ext uri="{9D8B030D-6E8A-4147-A177-3AD203B41FA5}">
                      <a16:colId xmlns:a16="http://schemas.microsoft.com/office/drawing/2014/main" val="406879139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a-DK" sz="1200" dirty="0"/>
                        <a:t>Mad – kg CO2-ækv/kg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095578"/>
                  </a:ext>
                </a:extLst>
              </a:tr>
              <a:tr h="133555">
                <a:tc>
                  <a:txBody>
                    <a:bodyPr/>
                    <a:lstStyle/>
                    <a:p>
                      <a:r>
                        <a:rPr lang="da-DK" sz="1200" dirty="0"/>
                        <a:t>Okse mørbrad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25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dirty="0"/>
                        <a:t>Okse inderlår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693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dirty="0"/>
                        <a:t>Oksekød hakket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7255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sz="1200" dirty="0"/>
                        <a:t>Lammekølle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6713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a-DK" sz="100" dirty="0">
                        <a:highlight>
                          <a:srgbClr val="0080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00" dirty="0">
                        <a:highlight>
                          <a:srgbClr val="008000"/>
                        </a:highlight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846045"/>
                  </a:ext>
                </a:extLst>
              </a:tr>
              <a:tr h="198448">
                <a:tc>
                  <a:txBody>
                    <a:bodyPr/>
                    <a:lstStyle/>
                    <a:p>
                      <a:r>
                        <a:rPr lang="da-DK" sz="1200" dirty="0"/>
                        <a:t>Svinekød nakkekam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9348004"/>
                  </a:ext>
                </a:extLst>
              </a:tr>
              <a:tr h="130605">
                <a:tc>
                  <a:txBody>
                    <a:bodyPr/>
                    <a:lstStyle/>
                    <a:p>
                      <a:r>
                        <a:rPr lang="da-DK" sz="1200" dirty="0"/>
                        <a:t>Svinekød hakket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51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a-DK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6586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r>
                        <a:rPr lang="da-DK" sz="1200" dirty="0"/>
                        <a:t>Kylling hel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71143"/>
                  </a:ext>
                </a:extLst>
              </a:tr>
              <a:tr h="154203">
                <a:tc>
                  <a:txBody>
                    <a:bodyPr/>
                    <a:lstStyle/>
                    <a:p>
                      <a:r>
                        <a:rPr lang="da-DK" sz="1200" dirty="0"/>
                        <a:t>Kylling bryst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06252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a-DK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4861"/>
                  </a:ext>
                </a:extLst>
              </a:tr>
              <a:tr h="216146">
                <a:tc>
                  <a:txBody>
                    <a:bodyPr/>
                    <a:lstStyle/>
                    <a:p>
                      <a:r>
                        <a:rPr lang="da-DK" sz="1200" dirty="0"/>
                        <a:t>Ørred hav, rå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2,7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211421"/>
                  </a:ext>
                </a:extLst>
              </a:tr>
              <a:tr h="219095">
                <a:tc>
                  <a:txBody>
                    <a:bodyPr/>
                    <a:lstStyle/>
                    <a:p>
                      <a:r>
                        <a:rPr lang="da-DK" sz="1200" dirty="0"/>
                        <a:t>Laks opdræt, rå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9,1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69316"/>
                  </a:ext>
                </a:extLst>
              </a:tr>
              <a:tr h="192548">
                <a:tc>
                  <a:txBody>
                    <a:bodyPr/>
                    <a:lstStyle/>
                    <a:p>
                      <a:r>
                        <a:rPr lang="da-DK" sz="1200" dirty="0"/>
                        <a:t>Rødspætte, rå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965935"/>
                  </a:ext>
                </a:extLst>
              </a:tr>
              <a:tr h="189599">
                <a:tc>
                  <a:txBody>
                    <a:bodyPr/>
                    <a:lstStyle/>
                    <a:p>
                      <a:r>
                        <a:rPr lang="da-DK" sz="1200" dirty="0"/>
                        <a:t>Østers, rå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78647"/>
                  </a:ext>
                </a:extLst>
              </a:tr>
              <a:tr h="189599">
                <a:tc>
                  <a:txBody>
                    <a:bodyPr/>
                    <a:lstStyle/>
                    <a:p>
                      <a:r>
                        <a:rPr lang="da-DK" sz="1200" dirty="0"/>
                        <a:t>Musling, rå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299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da-DK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98706"/>
                  </a:ext>
                </a:extLst>
              </a:tr>
              <a:tr h="168951">
                <a:tc>
                  <a:txBody>
                    <a:bodyPr/>
                    <a:lstStyle/>
                    <a:p>
                      <a:r>
                        <a:rPr lang="da-DK" sz="1200" dirty="0"/>
                        <a:t>Kartoffel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0,4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48164"/>
                  </a:ext>
                </a:extLst>
              </a:tr>
              <a:tr h="166001">
                <a:tc>
                  <a:txBody>
                    <a:bodyPr/>
                    <a:lstStyle/>
                    <a:p>
                      <a:r>
                        <a:rPr lang="da-DK" sz="1200" dirty="0"/>
                        <a:t>Løg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016241"/>
                  </a:ext>
                </a:extLst>
              </a:tr>
              <a:tr h="216146">
                <a:tc>
                  <a:txBody>
                    <a:bodyPr/>
                    <a:lstStyle/>
                    <a:p>
                      <a:r>
                        <a:rPr lang="da-DK" sz="1200" dirty="0"/>
                        <a:t>Squash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1662733"/>
                  </a:ext>
                </a:extLst>
              </a:tr>
              <a:tr h="136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Peberfrugt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417124"/>
                  </a:ext>
                </a:extLst>
              </a:tr>
              <a:tr h="232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Rugbrød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200" dirty="0"/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942776"/>
                  </a:ext>
                </a:extLst>
              </a:tr>
            </a:tbl>
          </a:graphicData>
        </a:graphic>
      </p:graphicFrame>
      <p:sp>
        <p:nvSpPr>
          <p:cNvPr id="16" name="Tekstfelt 15">
            <a:extLst>
              <a:ext uri="{FF2B5EF4-FFF2-40B4-BE49-F238E27FC236}">
                <a16:creationId xmlns:a16="http://schemas.microsoft.com/office/drawing/2014/main" id="{98717F8E-785B-1062-64C4-320EB7B2A1C7}"/>
              </a:ext>
            </a:extLst>
          </p:cNvPr>
          <p:cNvSpPr txBox="1"/>
          <p:nvPr/>
        </p:nvSpPr>
        <p:spPr>
          <a:xfrm>
            <a:off x="9319348" y="5871280"/>
            <a:ext cx="214198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000" dirty="0">
                <a:hlinkClick r:id="rId3"/>
              </a:rPr>
              <a:t>https://denstoreklimadatabase.dk/</a:t>
            </a:r>
            <a:r>
              <a:rPr lang="da-DK" sz="1000" dirty="0"/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486317BD-1F44-D8FA-D2AC-35C3D8603BF4}"/>
              </a:ext>
            </a:extLst>
          </p:cNvPr>
          <p:cNvSpPr txBox="1"/>
          <p:nvPr/>
        </p:nvSpPr>
        <p:spPr>
          <a:xfrm>
            <a:off x="6562312" y="6572016"/>
            <a:ext cx="227125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/>
              <a:t>(</a:t>
            </a:r>
            <a:r>
              <a:rPr lang="da-DK" sz="1000" dirty="0" err="1"/>
              <a:t>Klimarådet</a:t>
            </a:r>
            <a:r>
              <a:rPr lang="da-DK" sz="1000" dirty="0"/>
              <a:t>, 2018 + egne beregninger)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C13B59D4-6F1A-22F8-A5F0-058CBA582106}"/>
              </a:ext>
            </a:extLst>
          </p:cNvPr>
          <p:cNvSpPr txBox="1"/>
          <p:nvPr/>
        </p:nvSpPr>
        <p:spPr>
          <a:xfrm>
            <a:off x="5295397" y="2779825"/>
            <a:ext cx="11096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 dirty="0"/>
              <a:t>(Egne beregninger)</a:t>
            </a:r>
          </a:p>
        </p:txBody>
      </p:sp>
    </p:spTree>
    <p:extLst>
      <p:ext uri="{BB962C8B-B14F-4D97-AF65-F5344CB8AC3E}">
        <p14:creationId xmlns:p14="http://schemas.microsoft.com/office/powerpoint/2010/main" val="11914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5" y="168451"/>
            <a:ext cx="10972800" cy="1143000"/>
          </a:xfrm>
        </p:spPr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300" b="0" dirty="0">
                <a:solidFill>
                  <a:srgbClr val="00B050"/>
                </a:solidFill>
              </a:rPr>
              <a:t>- 3) det materielle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199" name="Tekstboks 8">
              <a:extLst>
                <a:ext uri="{FF2B5EF4-FFF2-40B4-BE49-F238E27FC236}">
                  <a16:creationId xmlns:a16="http://schemas.microsoft.com/office/drawing/2014/main" id="{269273CC-646C-EC63-A7F5-F9A40558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7" y="4001016"/>
              <a:ext cx="3234805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Aktivitet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spejderliv, aktiviteter, arrangementer</a:t>
              </a:r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3E38C75-14BF-6F13-6627-7C0F9F731FB2}"/>
              </a:ext>
            </a:extLst>
          </p:cNvPr>
          <p:cNvSpPr txBox="1"/>
          <p:nvPr/>
        </p:nvSpPr>
        <p:spPr>
          <a:xfrm>
            <a:off x="6638200" y="1174742"/>
            <a:ext cx="31149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Vores beklædning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A4949CF-457A-BEE3-3C17-5E4538A422C6}"/>
              </a:ext>
            </a:extLst>
          </p:cNvPr>
          <p:cNvSpPr txBox="1"/>
          <p:nvPr/>
        </p:nvSpPr>
        <p:spPr>
          <a:xfrm>
            <a:off x="6274309" y="2165123"/>
            <a:ext cx="487343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Tre afgørende veje til bæredygtig beklædning:</a:t>
            </a:r>
          </a:p>
          <a:p>
            <a:endParaRPr lang="da-DK" sz="1600" dirty="0"/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Holdbarhed, levetid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1600" dirty="0"/>
              <a:t>herunder genbrug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Lavet af genanvendt materiale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1600" dirty="0"/>
              <a:t>mange nye virksomheder på vej pga. offentlig fokus på genanvendelse af tekstil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1600" dirty="0"/>
              <a:t>Uniformer lavet af genanvendt tekstil?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Kan snart laves af CO</a:t>
            </a:r>
            <a:r>
              <a:rPr lang="da-DK" sz="1600" baseline="-25000" dirty="0"/>
              <a:t>2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1600" dirty="0"/>
              <a:t>Plastproduktion på CO</a:t>
            </a:r>
            <a:r>
              <a:rPr lang="da-DK" sz="1600" baseline="-25000" dirty="0"/>
              <a:t>2</a:t>
            </a:r>
            <a:r>
              <a:rPr lang="da-DK" sz="1600" dirty="0"/>
              <a:t> og brint på vej allerede i 2024 på anlæg nær Åbenrå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1600" dirty="0"/>
              <a:t>Planer for Vordingborg (2026), Ålborg (2027) og Odense &amp; Nyborg (før 2030)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a-DK" sz="1600" dirty="0"/>
              <a:t>Fleece-trøjer og andet lavet af CO</a:t>
            </a:r>
            <a:r>
              <a:rPr lang="da-DK" sz="1600" baseline="-25000" dirty="0"/>
              <a:t>2</a:t>
            </a:r>
            <a:r>
              <a:rPr lang="da-DK" sz="1600" dirty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600" dirty="0"/>
              <a:t>Samarbejde med Spejdersport?</a:t>
            </a:r>
          </a:p>
        </p:txBody>
      </p:sp>
    </p:spTree>
    <p:extLst>
      <p:ext uri="{BB962C8B-B14F-4D97-AF65-F5344CB8AC3E}">
        <p14:creationId xmlns:p14="http://schemas.microsoft.com/office/powerpoint/2010/main" val="2447358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35" y="168451"/>
            <a:ext cx="10972800" cy="1143000"/>
          </a:xfrm>
        </p:spPr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300" b="0" dirty="0">
                <a:solidFill>
                  <a:srgbClr val="00B050"/>
                </a:solidFill>
              </a:rPr>
              <a:t>- 3) det materielle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199" name="Tekstboks 8">
              <a:extLst>
                <a:ext uri="{FF2B5EF4-FFF2-40B4-BE49-F238E27FC236}">
                  <a16:creationId xmlns:a16="http://schemas.microsoft.com/office/drawing/2014/main" id="{269273CC-646C-EC63-A7F5-F9A40558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7" y="4001016"/>
              <a:ext cx="3234805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Aktivitet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spejderliv, aktiviteter, arrangementer</a:t>
              </a:r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3E38C75-14BF-6F13-6627-7C0F9F731FB2}"/>
              </a:ext>
            </a:extLst>
          </p:cNvPr>
          <p:cNvSpPr txBox="1"/>
          <p:nvPr/>
        </p:nvSpPr>
        <p:spPr>
          <a:xfrm>
            <a:off x="6274309" y="1372321"/>
            <a:ext cx="43404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Vores lejrpladser &amp; arealer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FE06972-EDF0-209D-3108-9F8A2FABC067}"/>
              </a:ext>
            </a:extLst>
          </p:cNvPr>
          <p:cNvSpPr txBox="1"/>
          <p:nvPr/>
        </p:nvSpPr>
        <p:spPr>
          <a:xfrm>
            <a:off x="6274309" y="2224116"/>
            <a:ext cx="4873433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/>
              <a:t>Bæredygtigheds-aspekter for arealer er især biodiversitet og klima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/>
              <a:t>Arealpleje, herunder høslæt, betyder meget for biodiversiteten</a:t>
            </a:r>
          </a:p>
          <a:p>
            <a:endParaRPr lang="da-DK" sz="1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sz="1600" dirty="0"/>
              <a:t>Plantning af træer/skov betyder meget for kulstofbinding og dermed klima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da-DK" sz="16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da-DK" sz="1600" dirty="0"/>
              <a:t>Fun </a:t>
            </a:r>
            <a:r>
              <a:rPr lang="da-DK" sz="1600" dirty="0" err="1"/>
              <a:t>fact</a:t>
            </a:r>
            <a:r>
              <a:rPr lang="da-DK" sz="1600" dirty="0"/>
              <a:t>: Skov plantet på bar mark optager efter få år 10 tons CO</a:t>
            </a:r>
            <a:r>
              <a:rPr lang="da-DK" sz="1600" baseline="-25000" dirty="0"/>
              <a:t>2</a:t>
            </a:r>
            <a:r>
              <a:rPr lang="da-DK" sz="1600" dirty="0"/>
              <a:t>/ha/år. Ved en fremtidig CO</a:t>
            </a:r>
            <a:r>
              <a:rPr lang="da-DK" sz="1600" baseline="-25000" dirty="0"/>
              <a:t>2</a:t>
            </a:r>
            <a:r>
              <a:rPr lang="da-DK" sz="1600" dirty="0"/>
              <a:t>-afgift på 1000 kr./ton vil dækningsbidraget være ca. 10.000 kr./ha/år. Byg giver ca. 6.000 kr./ha/år…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1870913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37" y="110879"/>
            <a:ext cx="7606307" cy="1143000"/>
          </a:xfrm>
        </p:spPr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 - opsamling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200" b="0" dirty="0">
                <a:solidFill>
                  <a:srgbClr val="00B050"/>
                </a:solidFill>
              </a:rPr>
              <a:t>- hvad kendetegner den </a:t>
            </a:r>
            <a:br>
              <a:rPr lang="da-DK" altLang="da-DK" sz="2200" b="0" dirty="0">
                <a:solidFill>
                  <a:srgbClr val="00B050"/>
                </a:solidFill>
              </a:rPr>
            </a:br>
            <a:r>
              <a:rPr lang="da-DK" altLang="da-DK" sz="2200" b="0" dirty="0">
                <a:solidFill>
                  <a:srgbClr val="00B050"/>
                </a:solidFill>
              </a:rPr>
              <a:t>bæredygtige spejder i fremtiden?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199" name="Tekstboks 8">
              <a:extLst>
                <a:ext uri="{FF2B5EF4-FFF2-40B4-BE49-F238E27FC236}">
                  <a16:creationId xmlns:a16="http://schemas.microsoft.com/office/drawing/2014/main" id="{269273CC-646C-EC63-A7F5-F9A40558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7" y="4001016"/>
              <a:ext cx="3234805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Aktivitet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spejderliv, aktiviteter, arrangementer</a:t>
              </a:r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808E964-2859-C37F-0720-BDD2A7CBA019}"/>
              </a:ext>
            </a:extLst>
          </p:cNvPr>
          <p:cNvSpPr txBox="1"/>
          <p:nvPr/>
        </p:nvSpPr>
        <p:spPr>
          <a:xfrm>
            <a:off x="4904097" y="823862"/>
            <a:ext cx="68781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Livslang påvirkning af bæredygtige værdier og mindset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Bæredygtigt </a:t>
            </a:r>
            <a:r>
              <a:rPr lang="da-DK" sz="1600" dirty="0" err="1">
                <a:solidFill>
                  <a:srgbClr val="FF0000"/>
                </a:solidFill>
              </a:rPr>
              <a:t>foregangs</a:t>
            </a:r>
            <a:r>
              <a:rPr lang="da-DK" sz="1600" dirty="0">
                <a:solidFill>
                  <a:srgbClr val="FF0000"/>
                </a:solidFill>
              </a:rPr>
              <a:t>-eksempel og inspiration for andre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Vi er stolte af vores spejderliv og viser andre vejen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 err="1">
                <a:solidFill>
                  <a:srgbClr val="FF0000"/>
                </a:solidFill>
              </a:rPr>
              <a:t>DDS’s</a:t>
            </a:r>
            <a:r>
              <a:rPr lang="da-DK" sz="1600" dirty="0">
                <a:solidFill>
                  <a:srgbClr val="FF0000"/>
                </a:solidFill>
              </a:rPr>
              <a:t> bæredygtighedsstrategi er vinklet mod løsninger og handlinger </a:t>
            </a:r>
          </a:p>
          <a:p>
            <a:r>
              <a:rPr lang="da-DK" sz="1600" dirty="0">
                <a:solidFill>
                  <a:srgbClr val="FF0000"/>
                </a:solidFill>
              </a:rPr>
              <a:t>     - det vi </a:t>
            </a:r>
            <a:r>
              <a:rPr lang="da-DK" sz="1600" u="sng" dirty="0">
                <a:solidFill>
                  <a:srgbClr val="FF0000"/>
                </a:solidFill>
              </a:rPr>
              <a:t>kan og vil gøre rigtigt</a:t>
            </a:r>
            <a:r>
              <a:rPr lang="da-DK" sz="1600" dirty="0">
                <a:solidFill>
                  <a:srgbClr val="FF0000"/>
                </a:solidFill>
              </a:rPr>
              <a:t>, mindre mod det, vi ikke må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6DF006D-2D9E-DC3D-C21E-C7C955DA1A31}"/>
              </a:ext>
            </a:extLst>
          </p:cNvPr>
          <p:cNvSpPr txBox="1"/>
          <p:nvPr/>
        </p:nvSpPr>
        <p:spPr>
          <a:xfrm>
            <a:off x="5344781" y="2366783"/>
            <a:ext cx="6579614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Vi bor fortsat i telt, bivuak og shelter. Vores huse/hytter er opvarmet med varmepumpe eller fjernvarme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Vi vandrer, cykler og sejler og tager offentlig transport. Vi flyver kun på grønt brændstof og kører i el-bil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Vi spiser mere vegetabilsk. Når vi spiser kød, er det især kylling. Vi har lært at spise naturen – se ‘Spejderskoven’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Vi laver fortsat mad over bål, evt. med </a:t>
            </a:r>
            <a:r>
              <a:rPr lang="da-DK" sz="1600" dirty="0" err="1">
                <a:solidFill>
                  <a:srgbClr val="FF0000"/>
                </a:solidFill>
              </a:rPr>
              <a:t>bålrør</a:t>
            </a:r>
            <a:r>
              <a:rPr lang="da-DK" sz="1600" dirty="0">
                <a:solidFill>
                  <a:srgbClr val="FF0000"/>
                </a:solidFill>
              </a:rPr>
              <a:t>.  Vores brænde er tilvejebragt på en bæredygtig måde – se ‘Spejderskoven’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85C71369-7785-8107-DDFD-905144655EBB}"/>
              </a:ext>
            </a:extLst>
          </p:cNvPr>
          <p:cNvCxnSpPr>
            <a:cxnSpLocks/>
            <a:stCxn id="8198" idx="0"/>
          </p:cNvCxnSpPr>
          <p:nvPr/>
        </p:nvCxnSpPr>
        <p:spPr>
          <a:xfrm flipV="1">
            <a:off x="3432684" y="1017775"/>
            <a:ext cx="1410686" cy="15433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D9A79DEE-32DA-9A66-E210-581BFDE1D1C7}"/>
              </a:ext>
            </a:extLst>
          </p:cNvPr>
          <p:cNvCxnSpPr>
            <a:cxnSpLocks/>
          </p:cNvCxnSpPr>
          <p:nvPr/>
        </p:nvCxnSpPr>
        <p:spPr>
          <a:xfrm flipV="1">
            <a:off x="3899474" y="2604192"/>
            <a:ext cx="1344548" cy="14807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felt 19">
            <a:extLst>
              <a:ext uri="{FF2B5EF4-FFF2-40B4-BE49-F238E27FC236}">
                <a16:creationId xmlns:a16="http://schemas.microsoft.com/office/drawing/2014/main" id="{4E57DB52-2404-0CAB-0561-E63AD38A0D88}"/>
              </a:ext>
            </a:extLst>
          </p:cNvPr>
          <p:cNvSpPr txBox="1"/>
          <p:nvPr/>
        </p:nvSpPr>
        <p:spPr>
          <a:xfrm>
            <a:off x="6282247" y="4622387"/>
            <a:ext cx="5499958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Vores grej er langtidsholdbart og om muligt lavet af genbrugsmaterialer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Vores uniformer og anden beklædning/tekstil er lavet af genanvendt tekstil eller af CO</a:t>
            </a:r>
            <a:r>
              <a:rPr lang="da-DK" sz="1600" baseline="-25000" dirty="0">
                <a:solidFill>
                  <a:srgbClr val="FF0000"/>
                </a:solidFill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Vi fremmer biodiversiteten på vores naturarealer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>
                <a:solidFill>
                  <a:srgbClr val="FF0000"/>
                </a:solidFill>
              </a:rPr>
              <a:t>Vi planter træer på vores arealer for at opfange CO</a:t>
            </a:r>
            <a:r>
              <a:rPr lang="da-DK" sz="1600" baseline="-25000" dirty="0">
                <a:solidFill>
                  <a:srgbClr val="FF0000"/>
                </a:solidFill>
              </a:rPr>
              <a:t>2</a:t>
            </a:r>
            <a:r>
              <a:rPr lang="da-DK" sz="1600" dirty="0">
                <a:solidFill>
                  <a:srgbClr val="FF0000"/>
                </a:solidFill>
              </a:rPr>
              <a:t> samt for at producere bæredygtigt brænde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F0FB613-7E28-2D4E-F4B2-1B0D6BDD08F3}"/>
              </a:ext>
            </a:extLst>
          </p:cNvPr>
          <p:cNvCxnSpPr>
            <a:cxnSpLocks/>
          </p:cNvCxnSpPr>
          <p:nvPr/>
        </p:nvCxnSpPr>
        <p:spPr>
          <a:xfrm flipV="1">
            <a:off x="4289140" y="4768266"/>
            <a:ext cx="1902761" cy="5128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felt 25">
            <a:extLst>
              <a:ext uri="{FF2B5EF4-FFF2-40B4-BE49-F238E27FC236}">
                <a16:creationId xmlns:a16="http://schemas.microsoft.com/office/drawing/2014/main" id="{38719C9C-C42D-A191-2EA2-DF88ED02DA9D}"/>
              </a:ext>
            </a:extLst>
          </p:cNvPr>
          <p:cNvSpPr txBox="1"/>
          <p:nvPr/>
        </p:nvSpPr>
        <p:spPr>
          <a:xfrm>
            <a:off x="1485886" y="6466778"/>
            <a:ext cx="898704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dirty="0">
                <a:solidFill>
                  <a:srgbClr val="00B050"/>
                </a:solidFill>
              </a:rPr>
              <a:t>Vi integrerer alle tre niveauer i vores fælles naturområde: ‘Spejderskoven’</a:t>
            </a:r>
          </a:p>
        </p:txBody>
      </p:sp>
    </p:spTree>
    <p:extLst>
      <p:ext uri="{BB962C8B-B14F-4D97-AF65-F5344CB8AC3E}">
        <p14:creationId xmlns:p14="http://schemas.microsoft.com/office/powerpoint/2010/main" val="30959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0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e 22">
            <a:extLst>
              <a:ext uri="{FF2B5EF4-FFF2-40B4-BE49-F238E27FC236}">
                <a16:creationId xmlns:a16="http://schemas.microsoft.com/office/drawing/2014/main" id="{D1B8D835-6EE4-3BA3-8AB3-D839FBD8F4EF}"/>
              </a:ext>
            </a:extLst>
          </p:cNvPr>
          <p:cNvGrpSpPr/>
          <p:nvPr/>
        </p:nvGrpSpPr>
        <p:grpSpPr>
          <a:xfrm>
            <a:off x="2628359" y="2016125"/>
            <a:ext cx="6876645" cy="3249069"/>
            <a:chOff x="2628359" y="2016125"/>
            <a:chExt cx="6876645" cy="3249069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5F4981FA-49ED-29AA-9E4E-31B077CB716D}"/>
                </a:ext>
              </a:extLst>
            </p:cNvPr>
            <p:cNvGrpSpPr/>
            <p:nvPr/>
          </p:nvGrpSpPr>
          <p:grpSpPr>
            <a:xfrm>
              <a:off x="2628359" y="2016125"/>
              <a:ext cx="6876645" cy="3249069"/>
              <a:chOff x="2628359" y="2016125"/>
              <a:chExt cx="6876645" cy="3249069"/>
            </a:xfrm>
          </p:grpSpPr>
          <p:pic>
            <p:nvPicPr>
              <p:cNvPr id="7" name="Billede 6">
                <a:extLst>
                  <a:ext uri="{FF2B5EF4-FFF2-40B4-BE49-F238E27FC236}">
                    <a16:creationId xmlns:a16="http://schemas.microsoft.com/office/drawing/2014/main" id="{FBE15AA3-D2B9-A997-D7C6-9FC05BCA20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628359" y="2016125"/>
                <a:ext cx="6835349" cy="3249069"/>
              </a:xfrm>
              <a:prstGeom prst="rect">
                <a:avLst/>
              </a:prstGeom>
            </p:spPr>
          </p:pic>
          <p:sp>
            <p:nvSpPr>
              <p:cNvPr id="13" name="Tekstfelt 12">
                <a:extLst>
                  <a:ext uri="{FF2B5EF4-FFF2-40B4-BE49-F238E27FC236}">
                    <a16:creationId xmlns:a16="http://schemas.microsoft.com/office/drawing/2014/main" id="{692F3BD5-BFC9-D526-7935-CBB44308F76A}"/>
                  </a:ext>
                </a:extLst>
              </p:cNvPr>
              <p:cNvSpPr txBox="1"/>
              <p:nvPr/>
            </p:nvSpPr>
            <p:spPr>
              <a:xfrm>
                <a:off x="8052620" y="2198702"/>
                <a:ext cx="1452384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rgbClr val="00B050"/>
                    </a:solidFill>
                  </a:rPr>
                  <a:t>Claus Nar gruppe</a:t>
                </a:r>
              </a:p>
            </p:txBody>
          </p:sp>
          <p:cxnSp>
            <p:nvCxnSpPr>
              <p:cNvPr id="15" name="Lige pilforbindelse 14">
                <a:extLst>
                  <a:ext uri="{FF2B5EF4-FFF2-40B4-BE49-F238E27FC236}">
                    <a16:creationId xmlns:a16="http://schemas.microsoft.com/office/drawing/2014/main" id="{AC1B8906-CDBB-35E7-2D3C-45268A68153B}"/>
                  </a:ext>
                </a:extLst>
              </p:cNvPr>
              <p:cNvCxnSpPr/>
              <p:nvPr/>
            </p:nvCxnSpPr>
            <p:spPr>
              <a:xfrm flipH="1">
                <a:off x="7934632" y="2448230"/>
                <a:ext cx="125620" cy="29496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kstfelt 15">
                <a:extLst>
                  <a:ext uri="{FF2B5EF4-FFF2-40B4-BE49-F238E27FC236}">
                    <a16:creationId xmlns:a16="http://schemas.microsoft.com/office/drawing/2014/main" id="{39D7734E-6D7C-E17E-F0F1-E26C8156889B}"/>
                  </a:ext>
                </a:extLst>
              </p:cNvPr>
              <p:cNvSpPr txBox="1"/>
              <p:nvPr/>
            </p:nvSpPr>
            <p:spPr>
              <a:xfrm>
                <a:off x="2880387" y="2533652"/>
                <a:ext cx="171520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rgbClr val="00B050"/>
                    </a:solidFill>
                  </a:rPr>
                  <a:t>Peter Lassen gruppe</a:t>
                </a:r>
              </a:p>
            </p:txBody>
          </p:sp>
          <p:cxnSp>
            <p:nvCxnSpPr>
              <p:cNvPr id="17" name="Lige pilforbindelse 16">
                <a:extLst>
                  <a:ext uri="{FF2B5EF4-FFF2-40B4-BE49-F238E27FC236}">
                    <a16:creationId xmlns:a16="http://schemas.microsoft.com/office/drawing/2014/main" id="{77627FE6-4742-3C63-F337-2483AF3415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75885" y="2743197"/>
                <a:ext cx="0" cy="35955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kstfelt 18">
                <a:extLst>
                  <a:ext uri="{FF2B5EF4-FFF2-40B4-BE49-F238E27FC236}">
                    <a16:creationId xmlns:a16="http://schemas.microsoft.com/office/drawing/2014/main" id="{84800BBE-C7BD-0372-31E9-772E87002EB6}"/>
                  </a:ext>
                </a:extLst>
              </p:cNvPr>
              <p:cNvSpPr txBox="1"/>
              <p:nvPr/>
            </p:nvSpPr>
            <p:spPr>
              <a:xfrm>
                <a:off x="5563610" y="2477504"/>
                <a:ext cx="171520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rgbClr val="00B050"/>
                    </a:solidFill>
                  </a:rPr>
                  <a:t>Skjoldmøerne gruppe</a:t>
                </a:r>
              </a:p>
            </p:txBody>
          </p:sp>
          <p:cxnSp>
            <p:nvCxnSpPr>
              <p:cNvPr id="20" name="Lige pilforbindelse 19">
                <a:extLst>
                  <a:ext uri="{FF2B5EF4-FFF2-40B4-BE49-F238E27FC236}">
                    <a16:creationId xmlns:a16="http://schemas.microsoft.com/office/drawing/2014/main" id="{C2B7601F-DD40-1A75-D636-4859FAB7BC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6033" y="2743197"/>
                <a:ext cx="109477" cy="29496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kstfelt 20">
                <a:extLst>
                  <a:ext uri="{FF2B5EF4-FFF2-40B4-BE49-F238E27FC236}">
                    <a16:creationId xmlns:a16="http://schemas.microsoft.com/office/drawing/2014/main" id="{19D3D47E-C4A1-51F6-238C-03DFDE2A309E}"/>
                  </a:ext>
                </a:extLst>
              </p:cNvPr>
              <p:cNvSpPr txBox="1"/>
              <p:nvPr/>
            </p:nvSpPr>
            <p:spPr>
              <a:xfrm>
                <a:off x="3683252" y="3102753"/>
                <a:ext cx="241751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da-DK" sz="1400" dirty="0">
                    <a:solidFill>
                      <a:srgbClr val="00B050"/>
                    </a:solidFill>
                  </a:rPr>
                  <a:t>Stavnsholt Vikinger gruppe</a:t>
                </a:r>
              </a:p>
            </p:txBody>
          </p:sp>
          <p:cxnSp>
            <p:nvCxnSpPr>
              <p:cNvPr id="22" name="Lige pilforbindelse 21">
                <a:extLst>
                  <a:ext uri="{FF2B5EF4-FFF2-40B4-BE49-F238E27FC236}">
                    <a16:creationId xmlns:a16="http://schemas.microsoft.com/office/drawing/2014/main" id="{89BCF129-5266-1403-165B-678E0FB6492D}"/>
                  </a:ext>
                </a:extLst>
              </p:cNvPr>
              <p:cNvCxnSpPr/>
              <p:nvPr/>
            </p:nvCxnSpPr>
            <p:spPr>
              <a:xfrm flipH="1">
                <a:off x="4028276" y="3300800"/>
                <a:ext cx="125620" cy="294967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felt 13">
              <a:extLst>
                <a:ext uri="{FF2B5EF4-FFF2-40B4-BE49-F238E27FC236}">
                  <a16:creationId xmlns:a16="http://schemas.microsoft.com/office/drawing/2014/main" id="{76F3973B-BDB8-4F2E-8389-BDF7B9847086}"/>
                </a:ext>
              </a:extLst>
            </p:cNvPr>
            <p:cNvSpPr txBox="1"/>
            <p:nvPr/>
          </p:nvSpPr>
          <p:spPr>
            <a:xfrm>
              <a:off x="4286664" y="4224105"/>
              <a:ext cx="2253128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</a:rPr>
                <a:t>Mosaikskov med blandet eng og skov i grupper</a:t>
              </a: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E2AAA0A8-1898-BE68-AABF-BA51BC99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Spejderskoven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200" b="0" dirty="0">
                <a:solidFill>
                  <a:srgbClr val="00B050"/>
                </a:solidFill>
              </a:rPr>
              <a:t>- eller eventyrskoven, aktivitetsskoven, klimaskoven, biodiversitetsskoven, madskoven…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5F02DA3-2172-1A39-56A3-C772780A2759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C842CE03-5257-1822-AF53-4190E8A89695}"/>
              </a:ext>
            </a:extLst>
          </p:cNvPr>
          <p:cNvGrpSpPr/>
          <p:nvPr/>
        </p:nvGrpSpPr>
        <p:grpSpPr>
          <a:xfrm>
            <a:off x="7674569" y="3945394"/>
            <a:ext cx="4330125" cy="2745324"/>
            <a:chOff x="7456785" y="3899316"/>
            <a:chExt cx="4330125" cy="2745324"/>
          </a:xfrm>
        </p:grpSpPr>
        <p:pic>
          <p:nvPicPr>
            <p:cNvPr id="5" name="Billede 4">
              <a:extLst>
                <a:ext uri="{FF2B5EF4-FFF2-40B4-BE49-F238E27FC236}">
                  <a16:creationId xmlns:a16="http://schemas.microsoft.com/office/drawing/2014/main" id="{9F9C5ED4-D64A-632F-DA07-8EB21902AD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56785" y="3899316"/>
              <a:ext cx="4330125" cy="2745324"/>
            </a:xfrm>
            <a:prstGeom prst="rect">
              <a:avLst/>
            </a:prstGeom>
          </p:spPr>
        </p:pic>
        <p:sp>
          <p:nvSpPr>
            <p:cNvPr id="18" name="Tekstfelt 17">
              <a:extLst>
                <a:ext uri="{FF2B5EF4-FFF2-40B4-BE49-F238E27FC236}">
                  <a16:creationId xmlns:a16="http://schemas.microsoft.com/office/drawing/2014/main" id="{1A603796-CB59-09B4-7D5B-AF6D22C0674F}"/>
                </a:ext>
              </a:extLst>
            </p:cNvPr>
            <p:cNvSpPr txBox="1"/>
            <p:nvPr/>
          </p:nvSpPr>
          <p:spPr>
            <a:xfrm>
              <a:off x="8251263" y="5966332"/>
              <a:ext cx="326624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</a:rPr>
                <a:t>Artsrig eng med værtsplanter for sommerfugle og andre insekter</a:t>
              </a:r>
            </a:p>
          </p:txBody>
        </p:sp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id="{97F29633-EF50-60B3-2BD4-6CBB5AA60C90}"/>
              </a:ext>
            </a:extLst>
          </p:cNvPr>
          <p:cNvSpPr txBox="1"/>
          <p:nvPr/>
        </p:nvSpPr>
        <p:spPr>
          <a:xfrm>
            <a:off x="4371681" y="4887041"/>
            <a:ext cx="32615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Lejrpladser og bålpladser integreret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C23075F1-8E21-BE2D-9A1C-4650566C2C34}"/>
              </a:ext>
            </a:extLst>
          </p:cNvPr>
          <p:cNvGrpSpPr/>
          <p:nvPr/>
        </p:nvGrpSpPr>
        <p:grpSpPr>
          <a:xfrm>
            <a:off x="-51503" y="1470660"/>
            <a:ext cx="2667000" cy="2807428"/>
            <a:chOff x="-51503" y="1470660"/>
            <a:chExt cx="2667000" cy="2807428"/>
          </a:xfrm>
        </p:grpSpPr>
        <p:pic>
          <p:nvPicPr>
            <p:cNvPr id="8" name="Picture 4" descr="Skovhavedesign">
              <a:extLst>
                <a:ext uri="{FF2B5EF4-FFF2-40B4-BE49-F238E27FC236}">
                  <a16:creationId xmlns:a16="http://schemas.microsoft.com/office/drawing/2014/main" id="{EDEF2A2A-72C0-CED4-B42C-6B6B367875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503" y="1611088"/>
              <a:ext cx="2667000" cy="2667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985207A4-B803-89AD-BB5A-292408F27F8A}"/>
                </a:ext>
              </a:extLst>
            </p:cNvPr>
            <p:cNvSpPr txBox="1"/>
            <p:nvPr/>
          </p:nvSpPr>
          <p:spPr>
            <a:xfrm>
              <a:off x="339757" y="1470660"/>
              <a:ext cx="2198007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/>
                <a:t>Skovhave integreret i hver gruppe træer</a:t>
              </a:r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B53C90B5-9D78-764A-1EE5-55292EA01587}"/>
              </a:ext>
            </a:extLst>
          </p:cNvPr>
          <p:cNvGrpSpPr/>
          <p:nvPr/>
        </p:nvGrpSpPr>
        <p:grpSpPr>
          <a:xfrm>
            <a:off x="324532" y="3634927"/>
            <a:ext cx="3493689" cy="2306035"/>
            <a:chOff x="339757" y="3796609"/>
            <a:chExt cx="3493689" cy="2306035"/>
          </a:xfrm>
        </p:grpSpPr>
        <p:pic>
          <p:nvPicPr>
            <p:cNvPr id="6" name="Picture 2" descr="Skovhaven i svalende skygge – Troensehaven">
              <a:extLst>
                <a:ext uri="{FF2B5EF4-FFF2-40B4-BE49-F238E27FC236}">
                  <a16:creationId xmlns:a16="http://schemas.microsoft.com/office/drawing/2014/main" id="{B99B4786-CB4E-48C4-88DC-7031B7ADAA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57" y="3796609"/>
              <a:ext cx="3457251" cy="2306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kstfelt 27">
              <a:extLst>
                <a:ext uri="{FF2B5EF4-FFF2-40B4-BE49-F238E27FC236}">
                  <a16:creationId xmlns:a16="http://schemas.microsoft.com/office/drawing/2014/main" id="{AFC1E4C5-ED8F-021A-B6AD-CD1E41464B14}"/>
                </a:ext>
              </a:extLst>
            </p:cNvPr>
            <p:cNvSpPr txBox="1"/>
            <p:nvPr/>
          </p:nvSpPr>
          <p:spPr>
            <a:xfrm>
              <a:off x="567202" y="5523468"/>
              <a:ext cx="3266244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</a:rPr>
                <a:t>Skovhave design med spiselige, flerårige træer, buske og urter</a:t>
              </a:r>
            </a:p>
          </p:txBody>
        </p:sp>
      </p:grpSp>
      <p:pic>
        <p:nvPicPr>
          <p:cNvPr id="4" name="Picture 2" descr="Sådan får du din egen skovhave | 5 tips til at anlægge en lille skov i haven">
            <a:extLst>
              <a:ext uri="{FF2B5EF4-FFF2-40B4-BE49-F238E27FC236}">
                <a16:creationId xmlns:a16="http://schemas.microsoft.com/office/drawing/2014/main" id="{FFECF345-CDF7-107B-BE5C-590640802D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65321" y="5171848"/>
            <a:ext cx="2494067" cy="170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felt 29">
            <a:extLst>
              <a:ext uri="{FF2B5EF4-FFF2-40B4-BE49-F238E27FC236}">
                <a16:creationId xmlns:a16="http://schemas.microsoft.com/office/drawing/2014/main" id="{7C4999E2-D32D-7248-736E-58AD713F2D10}"/>
              </a:ext>
            </a:extLst>
          </p:cNvPr>
          <p:cNvSpPr txBox="1"/>
          <p:nvPr/>
        </p:nvSpPr>
        <p:spPr>
          <a:xfrm>
            <a:off x="4023154" y="5525757"/>
            <a:ext cx="225270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Ægte kastanje, valnød, hassel, hyld, frugttræer, frugtbuske, rabarber, asparges, skovjordbær, rucola, sødskærm, takkeklap, og mange andre spiselige stauder og urter. </a:t>
            </a:r>
            <a:r>
              <a:rPr lang="da-DK" sz="1200" dirty="0" err="1">
                <a:solidFill>
                  <a:schemeClr val="bg1"/>
                </a:solidFill>
              </a:rPr>
              <a:t>Shiitake</a:t>
            </a:r>
            <a:r>
              <a:rPr lang="da-DK" sz="1200" dirty="0">
                <a:solidFill>
                  <a:schemeClr val="bg1"/>
                </a:solidFill>
              </a:rPr>
              <a:t> svampe dyrket i egestammer</a:t>
            </a:r>
          </a:p>
        </p:txBody>
      </p:sp>
    </p:spTree>
    <p:extLst>
      <p:ext uri="{BB962C8B-B14F-4D97-AF65-F5344CB8AC3E}">
        <p14:creationId xmlns:p14="http://schemas.microsoft.com/office/powerpoint/2010/main" val="110353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E2AAA0A8-1898-BE68-AABF-BA51BC99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Spejderskoven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200" b="0" dirty="0">
                <a:solidFill>
                  <a:srgbClr val="00B050"/>
                </a:solidFill>
              </a:rPr>
              <a:t>- fremgangsmåde…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71FAE35-F791-054D-CFAB-451E4C980811}"/>
              </a:ext>
            </a:extLst>
          </p:cNvPr>
          <p:cNvSpPr txBox="1"/>
          <p:nvPr/>
        </p:nvSpPr>
        <p:spPr>
          <a:xfrm>
            <a:off x="297918" y="1223238"/>
            <a:ext cx="4858512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Find egnet landbrugsjord/areal(er) – lavbundsjord, andet?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Evt. beliggende op til allerede eksisterende DDS areal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Evt. i samarbejde med Danmarks Naturfredningsforening og andre interessenter og ekspertise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Kan være 1-3 store arealer (Jylland, Fyn, Sjælland) og/eller et areal pr. gruppe/division</a:t>
            </a:r>
          </a:p>
          <a:p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Udvikl et projekt og søg finansiering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Køb arealet/</a:t>
            </a:r>
            <a:r>
              <a:rPr lang="da-DK" sz="1400" dirty="0" err="1"/>
              <a:t>erne</a:t>
            </a: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Etabler ‘spejderskoven’ på det/de aktuelle areal(er)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Brug, drift og vedligehold af ‘Spejderskoven’</a:t>
            </a:r>
          </a:p>
          <a:p>
            <a:endParaRPr lang="da-DK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da-DK" sz="1400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5BF414A-79A3-EDB8-7531-1F22A49814DF}"/>
              </a:ext>
            </a:extLst>
          </p:cNvPr>
          <p:cNvSpPr txBox="1"/>
          <p:nvPr/>
        </p:nvSpPr>
        <p:spPr>
          <a:xfrm>
            <a:off x="5883624" y="91760"/>
            <a:ext cx="609698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dirty="0"/>
              <a:t>Idégrundlag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Plant træer og opsaml CO2 svarende til mere end det dobbelte af alle spejderes brændeforbrug. Evt. svarende til al CO2 udledning fra alle spejderes aktiviteter (?). Udtynding =&gt; brænde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Et træ pr. medlem af DDS nu – og et nyt træ for hvert nyt medlem fremover. Hver spejder sit træ. Hver gruppe sin træplantning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Design skoven som varieret mosaikskov med trægrupper som lunde og åben eng/småbevoksning. Hver gruppe sin lund/bevoksning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Design/integrer lejrpladser og bålpladser, aktivitetsmuligheder mm. Skab en eventyrskov &amp; aktivitetsskov optimal til spejderliv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Integrer en ‘madskov’ pr. gruppe – bestående af flerårige afgrøder, evt. inspireret af principper fra </a:t>
            </a:r>
            <a:r>
              <a:rPr lang="da-DK" sz="1400" dirty="0" err="1"/>
              <a:t>permakultur</a:t>
            </a:r>
            <a:r>
              <a:rPr lang="da-DK" sz="1400" dirty="0"/>
              <a:t>/skovhaver. Eksempler: spisekastanje, valnød, hasselnød, hyld, diverse frugttræer, bærbuske, minikiwi, skovjordbær, rabarber, asparges, sødskærm, takkeklap, og andre flerårige, spiselige stauder/planter. Også værtsplanter for sommerfugle, bier og andre insekter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Lær spejderne, at vi kan spise naturen, samtidig med meget høj biodiversitet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A725B2E6-84D5-ADF4-3CDE-82E174D8203E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0D9FE601-354F-BBAC-0E6B-31A16C8F7954}"/>
              </a:ext>
            </a:extLst>
          </p:cNvPr>
          <p:cNvSpPr txBox="1"/>
          <p:nvPr/>
        </p:nvSpPr>
        <p:spPr>
          <a:xfrm>
            <a:off x="5960756" y="4155481"/>
            <a:ext cx="6096982" cy="17543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Projektparter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DDS, DN, andre NGO’er, evt. de øvrige spejderkorps?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Biodiversitets ekspertise, skovekspertise, evt. ved universiteter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Gartner ekspertise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Ekspertise i skovhaver og skovlandbrug og i </a:t>
            </a:r>
            <a:r>
              <a:rPr lang="da-DK" sz="1400" dirty="0" err="1"/>
              <a:t>permakultur</a:t>
            </a:r>
            <a:endParaRPr lang="da-DK" sz="1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Fødevareekspertise – evt. Fødevarestyrelsen?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Planteskoler, fx Økologiens Have, Planteskolen </a:t>
            </a:r>
            <a:r>
              <a:rPr lang="da-DK" sz="1400" dirty="0" err="1"/>
              <a:t>Myrrhis</a:t>
            </a:r>
            <a:r>
              <a:rPr lang="da-DK" sz="1400" dirty="0"/>
              <a:t>, Skovhave.dk, 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 err="1"/>
              <a:t>Landskabsarkitektur</a:t>
            </a:r>
            <a:r>
              <a:rPr lang="da-DK" sz="1400" dirty="0"/>
              <a:t> ekspertise</a:t>
            </a:r>
          </a:p>
        </p:txBody>
      </p:sp>
      <p:sp>
        <p:nvSpPr>
          <p:cNvPr id="25" name="Tekstfelt 24">
            <a:extLst>
              <a:ext uri="{FF2B5EF4-FFF2-40B4-BE49-F238E27FC236}">
                <a16:creationId xmlns:a16="http://schemas.microsoft.com/office/drawing/2014/main" id="{348DED1F-C2EB-3DA9-472B-00E6980DE415}"/>
              </a:ext>
            </a:extLst>
          </p:cNvPr>
          <p:cNvSpPr txBox="1"/>
          <p:nvPr/>
        </p:nvSpPr>
        <p:spPr>
          <a:xfrm>
            <a:off x="5960756" y="6047232"/>
            <a:ext cx="609698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b="1" dirty="0"/>
              <a:t>Finansieringsmuligheder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400" dirty="0"/>
              <a:t>Klimaskovfonden, Den Danske Naturfond, </a:t>
            </a:r>
            <a:r>
              <a:rPr lang="da-DK" sz="1400" dirty="0" err="1"/>
              <a:t>Hedeselskabet</a:t>
            </a:r>
            <a:r>
              <a:rPr lang="da-DK" sz="1400" dirty="0"/>
              <a:t>, med flere…</a:t>
            </a:r>
          </a:p>
        </p:txBody>
      </p: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886FD12B-6538-6C05-E64E-D76660086F39}"/>
              </a:ext>
            </a:extLst>
          </p:cNvPr>
          <p:cNvGrpSpPr/>
          <p:nvPr/>
        </p:nvGrpSpPr>
        <p:grpSpPr>
          <a:xfrm>
            <a:off x="297918" y="3722488"/>
            <a:ext cx="5153086" cy="3082413"/>
            <a:chOff x="297918" y="3722488"/>
            <a:chExt cx="5153086" cy="3082413"/>
          </a:xfrm>
        </p:grpSpPr>
        <p:pic>
          <p:nvPicPr>
            <p:cNvPr id="11" name="Billede 10">
              <a:extLst>
                <a:ext uri="{FF2B5EF4-FFF2-40B4-BE49-F238E27FC236}">
                  <a16:creationId xmlns:a16="http://schemas.microsoft.com/office/drawing/2014/main" id="{4FBAADBB-82EA-C2A2-C16D-89C423F2AB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918" y="3722488"/>
              <a:ext cx="2311810" cy="3082413"/>
            </a:xfrm>
            <a:prstGeom prst="rect">
              <a:avLst/>
            </a:prstGeom>
          </p:spPr>
        </p:pic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48DA8F11-CFDB-6AA8-8BA1-2560D4BD5635}"/>
                </a:ext>
              </a:extLst>
            </p:cNvPr>
            <p:cNvSpPr txBox="1"/>
            <p:nvPr/>
          </p:nvSpPr>
          <p:spPr>
            <a:xfrm>
              <a:off x="2684206" y="3783125"/>
              <a:ext cx="2766798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100" dirty="0">
                  <a:solidFill>
                    <a:srgbClr val="00B050"/>
                  </a:solidFill>
                </a:rPr>
                <a:t>Klosterspejderne ved Tønder planter skov</a:t>
              </a:r>
            </a:p>
          </p:txBody>
        </p:sp>
      </p:grpSp>
      <p:pic>
        <p:nvPicPr>
          <p:cNvPr id="18" name="Billede 17">
            <a:extLst>
              <a:ext uri="{FF2B5EF4-FFF2-40B4-BE49-F238E27FC236}">
                <a16:creationId xmlns:a16="http://schemas.microsoft.com/office/drawing/2014/main" id="{D98F5605-19E5-992A-485E-F10622DE48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938" y="3989440"/>
            <a:ext cx="3785419" cy="28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Bål-x">
            <a:extLst>
              <a:ext uri="{FF2B5EF4-FFF2-40B4-BE49-F238E27FC236}">
                <a16:creationId xmlns:a16="http://schemas.microsoft.com/office/drawing/2014/main" id="{85D581D6-1467-4E52-B557-A3E7A731F2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87488" y="-26988"/>
            <a:ext cx="10759376" cy="7222882"/>
          </a:xfrm>
          <a:noFill/>
        </p:spPr>
      </p:pic>
      <p:sp>
        <p:nvSpPr>
          <p:cNvPr id="12292" name="Text Box 8">
            <a:extLst>
              <a:ext uri="{FF2B5EF4-FFF2-40B4-BE49-F238E27FC236}">
                <a16:creationId xmlns:a16="http://schemas.microsoft.com/office/drawing/2014/main" id="{D84A3FB2-3797-39FB-0E79-A64B3767C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88913"/>
            <a:ext cx="71993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2800" dirty="0">
                <a:solidFill>
                  <a:srgbClr val="FF0000"/>
                </a:solidFill>
              </a:rPr>
              <a:t>Tak for opmærksomheden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Bål-x">
            <a:extLst>
              <a:ext uri="{FF2B5EF4-FFF2-40B4-BE49-F238E27FC236}">
                <a16:creationId xmlns:a16="http://schemas.microsoft.com/office/drawing/2014/main" id="{21DEA0FA-B0DF-941F-3145-7C2E02E26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1"/>
            <a:ext cx="12192000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C28980AD-816E-672E-499B-02653BD78D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20026" y="2007972"/>
            <a:ext cx="2884480" cy="799198"/>
          </a:xfrm>
        </p:spPr>
        <p:txBody>
          <a:bodyPr/>
          <a:lstStyle/>
          <a:p>
            <a:pPr algn="l" eaLnBrk="1" hangingPunct="1"/>
            <a:r>
              <a:rPr lang="da-DK" altLang="da-DK" sz="3200" dirty="0">
                <a:solidFill>
                  <a:srgbClr val="FCE404"/>
                </a:solidFill>
              </a:rPr>
              <a:t>Oversigt over mit oplæg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19E6A7DE-CE06-BC80-68C1-45BAA4C36E29}"/>
              </a:ext>
            </a:extLst>
          </p:cNvPr>
          <p:cNvSpPr txBox="1"/>
          <p:nvPr/>
        </p:nvSpPr>
        <p:spPr>
          <a:xfrm>
            <a:off x="8347589" y="1658781"/>
            <a:ext cx="370479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da-DK" dirty="0">
                <a:solidFill>
                  <a:schemeClr val="bg1"/>
                </a:solidFill>
              </a:rPr>
              <a:t>Hvem er vi? Hvad kendetegner spejdere </a:t>
            </a:r>
            <a:r>
              <a:rPr lang="da-DK" dirty="0" err="1">
                <a:solidFill>
                  <a:schemeClr val="bg1"/>
                </a:solidFill>
              </a:rPr>
              <a:t>ift</a:t>
            </a:r>
            <a:r>
              <a:rPr lang="da-DK" dirty="0">
                <a:solidFill>
                  <a:schemeClr val="bg1"/>
                </a:solidFill>
              </a:rPr>
              <a:t> bæredygtighed?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da-DK" sz="1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da-DK" dirty="0">
                <a:solidFill>
                  <a:schemeClr val="bg1"/>
                </a:solidFill>
              </a:rPr>
              <a:t>Hvad er spejderens rolle og muligheder? Hvad er stort og småt mht. bæredygtighed i spejderarbejdet? Tre niveauer: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da-DK" sz="1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bg1"/>
                </a:solidFill>
              </a:rPr>
              <a:t>Mentalitet: Mindset, værdier, livsstil, natur- og miljøforståelse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a-DK" sz="6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bg1"/>
                </a:solidFill>
              </a:rPr>
              <a:t>Aktivitet: Spejderliv, aktiviteter, arrangementer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da-DK" sz="6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da-DK" dirty="0">
                <a:solidFill>
                  <a:schemeClr val="bg1"/>
                </a:solidFill>
              </a:rPr>
              <a:t>Det materielle: Hytter &amp; lejrpladser, udstyr/grej, uniformer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BDEED8-E3C2-B73F-B4F6-2B6BF08D4087}"/>
              </a:ext>
            </a:extLst>
          </p:cNvPr>
          <p:cNvSpPr txBox="1">
            <a:spLocks noChangeArrowheads="1"/>
          </p:cNvSpPr>
          <p:nvPr/>
        </p:nvSpPr>
        <p:spPr>
          <a:xfrm>
            <a:off x="720026" y="243573"/>
            <a:ext cx="9505627" cy="14700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5400">
                <a:solidFill>
                  <a:srgbClr val="FCE404"/>
                </a:solidFill>
              </a:rPr>
              <a:t>DDS bæredygtighedspolitik</a:t>
            </a:r>
            <a:br>
              <a:rPr lang="da-DK" altLang="da-DK" sz="5400">
                <a:solidFill>
                  <a:srgbClr val="FCE404"/>
                </a:solidFill>
              </a:rPr>
            </a:br>
            <a:r>
              <a:rPr lang="da-DK" altLang="da-DK" sz="3600">
                <a:solidFill>
                  <a:srgbClr val="FCE404"/>
                </a:solidFill>
              </a:rPr>
              <a:t>- natur, miljø, klima</a:t>
            </a:r>
            <a:endParaRPr lang="da-DK" altLang="da-DK" sz="3600" dirty="0">
              <a:solidFill>
                <a:srgbClr val="FCE4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30D0768-4C1B-C3C8-0069-C7E7AB8935E0}"/>
              </a:ext>
            </a:extLst>
          </p:cNvPr>
          <p:cNvSpPr/>
          <p:nvPr/>
        </p:nvSpPr>
        <p:spPr>
          <a:xfrm>
            <a:off x="10435905" y="6048462"/>
            <a:ext cx="1560352" cy="654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17" name="Picture 4" descr="Bål-x">
            <a:extLst>
              <a:ext uri="{FF2B5EF4-FFF2-40B4-BE49-F238E27FC236}">
                <a16:creationId xmlns:a16="http://schemas.microsoft.com/office/drawing/2014/main" id="{37F471D6-DC38-8096-53FA-B8A2DA3F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1"/>
            <a:ext cx="12192000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05C6C4-61D2-393E-B122-54CF01894CF0}"/>
              </a:ext>
            </a:extLst>
          </p:cNvPr>
          <p:cNvSpPr txBox="1">
            <a:spLocks noChangeArrowheads="1"/>
          </p:cNvSpPr>
          <p:nvPr/>
        </p:nvSpPr>
        <p:spPr>
          <a:xfrm>
            <a:off x="440328" y="104172"/>
            <a:ext cx="4674270" cy="1080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5400" dirty="0">
                <a:solidFill>
                  <a:srgbClr val="00B050"/>
                </a:solidFill>
              </a:rPr>
              <a:t>Hvem er vi, hvad er vi?</a:t>
            </a:r>
          </a:p>
          <a:p>
            <a:r>
              <a:rPr lang="da-DK" altLang="da-DK" sz="2000" b="0" dirty="0">
                <a:solidFill>
                  <a:srgbClr val="00B050"/>
                </a:solidFill>
              </a:rPr>
              <a:t>- fem nedslag i vores særkender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B59EB4FE-8A18-EA54-9522-2A03DEE6F837}"/>
              </a:ext>
            </a:extLst>
          </p:cNvPr>
          <p:cNvGrpSpPr/>
          <p:nvPr/>
        </p:nvGrpSpPr>
        <p:grpSpPr>
          <a:xfrm>
            <a:off x="4637808" y="82553"/>
            <a:ext cx="7432646" cy="2584651"/>
            <a:chOff x="1711354" y="568124"/>
            <a:chExt cx="7432646" cy="2584651"/>
          </a:xfrm>
        </p:grpSpPr>
        <p:pic>
          <p:nvPicPr>
            <p:cNvPr id="18" name="Picture 7" descr="uniform 3">
              <a:extLst>
                <a:ext uri="{FF2B5EF4-FFF2-40B4-BE49-F238E27FC236}">
                  <a16:creationId xmlns:a16="http://schemas.microsoft.com/office/drawing/2014/main" id="{0C3C418A-1997-3381-A0DC-7A5866C75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354" y="568124"/>
              <a:ext cx="7432646" cy="2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Text Box 23">
              <a:extLst>
                <a:ext uri="{FF2B5EF4-FFF2-40B4-BE49-F238E27FC236}">
                  <a16:creationId xmlns:a16="http://schemas.microsoft.com/office/drawing/2014/main" id="{FA1252CB-F9FB-6666-6C1D-D90C442A5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34" y="589750"/>
              <a:ext cx="6982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dirty="0"/>
                <a:t>1) identitet – tilhørsforhold – fællesskab – sammenhold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7D28D872-1D11-3854-FFB1-717F5E4AAC31}"/>
              </a:ext>
            </a:extLst>
          </p:cNvPr>
          <p:cNvGrpSpPr/>
          <p:nvPr/>
        </p:nvGrpSpPr>
        <p:grpSpPr>
          <a:xfrm>
            <a:off x="8192100" y="993736"/>
            <a:ext cx="4018027" cy="2881226"/>
            <a:chOff x="8099193" y="2284544"/>
            <a:chExt cx="4018027" cy="2881226"/>
          </a:xfrm>
        </p:grpSpPr>
        <p:pic>
          <p:nvPicPr>
            <p:cNvPr id="18434" name="Picture 2" descr="Skjoldmøerne">
              <a:extLst>
                <a:ext uri="{FF2B5EF4-FFF2-40B4-BE49-F238E27FC236}">
                  <a16:creationId xmlns:a16="http://schemas.microsoft.com/office/drawing/2014/main" id="{090E196D-475F-023C-A0A2-1FB4C9B5E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99193" y="2284544"/>
              <a:ext cx="3897064" cy="288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3D33E8F9-8A5C-992B-349B-70B2856B6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9193" y="2295420"/>
              <a:ext cx="40180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>
                  <a:solidFill>
                    <a:schemeClr val="bg1"/>
                  </a:solidFill>
                </a:rPr>
                <a:t>2) Friluftsliv, naturoplevelser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D2FEC770-47B5-6C8E-062B-0E5B37B881DA}"/>
              </a:ext>
            </a:extLst>
          </p:cNvPr>
          <p:cNvGrpSpPr/>
          <p:nvPr/>
        </p:nvGrpSpPr>
        <p:grpSpPr>
          <a:xfrm>
            <a:off x="8192100" y="2389996"/>
            <a:ext cx="3906127" cy="2987347"/>
            <a:chOff x="7993048" y="2817555"/>
            <a:chExt cx="3777961" cy="2834233"/>
          </a:xfrm>
        </p:grpSpPr>
        <p:pic>
          <p:nvPicPr>
            <p:cNvPr id="9" name="Picture 20" descr="børn leder børn 4">
              <a:extLst>
                <a:ext uri="{FF2B5EF4-FFF2-40B4-BE49-F238E27FC236}">
                  <a16:creationId xmlns:a16="http://schemas.microsoft.com/office/drawing/2014/main" id="{94E117F5-0AAE-1C75-50F3-FFB7650CA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048" y="2817555"/>
              <a:ext cx="3777961" cy="283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40604C54-D901-14B5-9963-123036B48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1515" y="2991617"/>
              <a:ext cx="3729494" cy="708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>
                  <a:solidFill>
                    <a:schemeClr val="bg1"/>
                  </a:solidFill>
                </a:rPr>
                <a:t>3) Børn leder børn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a-DK" altLang="da-DK" sz="1500" dirty="0">
                  <a:solidFill>
                    <a:schemeClr val="bg1"/>
                  </a:solidFill>
                </a:rPr>
                <a:t>- vi lærer tidligt at tage ansvar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BBC6EDE6-42E5-7C0C-0E25-9F01A636CE99}"/>
              </a:ext>
            </a:extLst>
          </p:cNvPr>
          <p:cNvGrpSpPr/>
          <p:nvPr/>
        </p:nvGrpSpPr>
        <p:grpSpPr>
          <a:xfrm>
            <a:off x="4162971" y="4775273"/>
            <a:ext cx="7926193" cy="2082727"/>
            <a:chOff x="93773" y="4809681"/>
            <a:chExt cx="7926193" cy="2082727"/>
          </a:xfrm>
        </p:grpSpPr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F5386953-479B-6DA4-639E-90E0B876F688}"/>
                </a:ext>
              </a:extLst>
            </p:cNvPr>
            <p:cNvGrpSpPr/>
            <p:nvPr/>
          </p:nvGrpSpPr>
          <p:grpSpPr>
            <a:xfrm>
              <a:off x="93773" y="4809681"/>
              <a:ext cx="7926193" cy="2048319"/>
              <a:chOff x="1078023" y="4749938"/>
              <a:chExt cx="7926193" cy="2048319"/>
            </a:xfrm>
          </p:grpSpPr>
          <p:pic>
            <p:nvPicPr>
              <p:cNvPr id="11" name="Picture 8" descr="learning-by-doing 4">
                <a:extLst>
                  <a:ext uri="{FF2B5EF4-FFF2-40B4-BE49-F238E27FC236}">
                    <a16:creationId xmlns:a16="http://schemas.microsoft.com/office/drawing/2014/main" id="{C6A7EC2E-2A59-ED36-A126-701BC9006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876" y="4749938"/>
                <a:ext cx="3055340" cy="2047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9" descr="learning-by-doing 5">
                <a:extLst>
                  <a:ext uri="{FF2B5EF4-FFF2-40B4-BE49-F238E27FC236}">
                    <a16:creationId xmlns:a16="http://schemas.microsoft.com/office/drawing/2014/main" id="{A9BE2417-C5BA-C3FA-8D79-27BB9DE10C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163" y="4749938"/>
                <a:ext cx="3055340" cy="2048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 descr="æearning-by-doing 6">
                <a:extLst>
                  <a:ext uri="{FF2B5EF4-FFF2-40B4-BE49-F238E27FC236}">
                    <a16:creationId xmlns:a16="http://schemas.microsoft.com/office/drawing/2014/main" id="{E9FB0823-5110-3B2D-251C-126AE57F0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78023" y="4749938"/>
                <a:ext cx="1741341" cy="20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 Box 23">
              <a:extLst>
                <a:ext uri="{FF2B5EF4-FFF2-40B4-BE49-F238E27FC236}">
                  <a16:creationId xmlns:a16="http://schemas.microsoft.com/office/drawing/2014/main" id="{F884664B-428B-E4F3-02FE-C92E0D397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118" y="6492298"/>
              <a:ext cx="40180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>
                  <a:solidFill>
                    <a:schemeClr val="bg1"/>
                  </a:solidFill>
                </a:rPr>
                <a:t>4) Learning by </a:t>
              </a:r>
              <a:r>
                <a:rPr lang="da-DK" altLang="da-DK" sz="2000" dirty="0" err="1">
                  <a:solidFill>
                    <a:schemeClr val="bg1"/>
                  </a:solidFill>
                </a:rPr>
                <a:t>doing</a:t>
              </a:r>
              <a:endParaRPr lang="da-DK" altLang="da-DK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CCF751A6-6BAE-0F05-5908-8378F0237C08}"/>
              </a:ext>
            </a:extLst>
          </p:cNvPr>
          <p:cNvGrpSpPr/>
          <p:nvPr/>
        </p:nvGrpSpPr>
        <p:grpSpPr>
          <a:xfrm>
            <a:off x="205183" y="2083444"/>
            <a:ext cx="2470151" cy="3600450"/>
            <a:chOff x="205183" y="2083444"/>
            <a:chExt cx="2470151" cy="3600450"/>
          </a:xfrm>
        </p:grpSpPr>
        <p:pic>
          <p:nvPicPr>
            <p:cNvPr id="16" name="Picture 14" descr="Røde Orm tårn">
              <a:extLst>
                <a:ext uri="{FF2B5EF4-FFF2-40B4-BE49-F238E27FC236}">
                  <a16:creationId xmlns:a16="http://schemas.microsoft.com/office/drawing/2014/main" id="{DCA82879-754A-1CFE-428C-3030E80E0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5183" y="2083444"/>
              <a:ext cx="2470151" cy="3600450"/>
            </a:xfrm>
            <a:prstGeom prst="rect">
              <a:avLst/>
            </a:prstGeom>
            <a:noFill/>
          </p:spPr>
        </p:pic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2A54A12A-3A08-1597-D6B2-6768A89FB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196" y="2111797"/>
              <a:ext cx="2177168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/>
                <a:t>5) Store projekter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/>
                <a:t>- sjove projekter</a:t>
              </a:r>
            </a:p>
          </p:txBody>
        </p:sp>
      </p:grpSp>
      <p:pic>
        <p:nvPicPr>
          <p:cNvPr id="25" name="Picture 10" descr="skøre påfund 7">
            <a:extLst>
              <a:ext uri="{FF2B5EF4-FFF2-40B4-BE49-F238E27FC236}">
                <a16:creationId xmlns:a16="http://schemas.microsoft.com/office/drawing/2014/main" id="{A09B2920-9B41-170C-A1BE-F5779293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87" y="2619462"/>
            <a:ext cx="2633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køre påfund 9">
            <a:extLst>
              <a:ext uri="{FF2B5EF4-FFF2-40B4-BE49-F238E27FC236}">
                <a16:creationId xmlns:a16="http://schemas.microsoft.com/office/drawing/2014/main" id="{5305912A-2501-3978-784F-A8858788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622" y="3866334"/>
            <a:ext cx="2499650" cy="302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3">
            <a:extLst>
              <a:ext uri="{FF2B5EF4-FFF2-40B4-BE49-F238E27FC236}">
                <a16:creationId xmlns:a16="http://schemas.microsoft.com/office/drawing/2014/main" id="{06B3DA66-EA4C-4FC2-5DE2-0292E756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12" y="6300637"/>
            <a:ext cx="484784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2000" dirty="0">
                <a:solidFill>
                  <a:schemeClr val="bg1"/>
                </a:solidFill>
              </a:rPr>
              <a:t>…vi kan godt, vi kan selv, vi kan sammen</a:t>
            </a:r>
          </a:p>
        </p:txBody>
      </p:sp>
      <p:sp>
        <p:nvSpPr>
          <p:cNvPr id="18436" name="Tekstfelt 18435">
            <a:extLst>
              <a:ext uri="{FF2B5EF4-FFF2-40B4-BE49-F238E27FC236}">
                <a16:creationId xmlns:a16="http://schemas.microsoft.com/office/drawing/2014/main" id="{A8373C91-DEDD-A335-73F0-A3E81718C238}"/>
              </a:ext>
            </a:extLst>
          </p:cNvPr>
          <p:cNvSpPr txBox="1"/>
          <p:nvPr/>
        </p:nvSpPr>
        <p:spPr>
          <a:xfrm>
            <a:off x="7193466" y="449469"/>
            <a:ext cx="48860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- spejder er ikke noget, vi går til. Det er noget, vi 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/>
      <p:bldP spid="7" grpId="0"/>
      <p:bldP spid="10" grpId="0"/>
      <p:bldP spid="15" grpId="0"/>
      <p:bldP spid="22" grpId="0"/>
      <p:bldP spid="27" grpId="0"/>
      <p:bldP spid="27" grpId="1"/>
      <p:bldP spid="184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530D0768-4C1B-C3C8-0069-C7E7AB8935E0}"/>
              </a:ext>
            </a:extLst>
          </p:cNvPr>
          <p:cNvSpPr/>
          <p:nvPr/>
        </p:nvSpPr>
        <p:spPr>
          <a:xfrm>
            <a:off x="10435905" y="6048462"/>
            <a:ext cx="1560352" cy="654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17" name="Picture 4" descr="Bål-x">
            <a:extLst>
              <a:ext uri="{FF2B5EF4-FFF2-40B4-BE49-F238E27FC236}">
                <a16:creationId xmlns:a16="http://schemas.microsoft.com/office/drawing/2014/main" id="{37F471D6-DC38-8096-53FA-B8A2DA3F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1"/>
            <a:ext cx="12192000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05C6C4-61D2-393E-B122-54CF01894CF0}"/>
              </a:ext>
            </a:extLst>
          </p:cNvPr>
          <p:cNvSpPr txBox="1">
            <a:spLocks noChangeArrowheads="1"/>
          </p:cNvSpPr>
          <p:nvPr/>
        </p:nvSpPr>
        <p:spPr>
          <a:xfrm>
            <a:off x="440328" y="104172"/>
            <a:ext cx="4674270" cy="1080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5400" dirty="0">
                <a:solidFill>
                  <a:srgbClr val="00B050"/>
                </a:solidFill>
              </a:rPr>
              <a:t>Hvem er vi, hvad er vi?</a:t>
            </a:r>
          </a:p>
          <a:p>
            <a:r>
              <a:rPr lang="da-DK" altLang="da-DK" sz="2000" b="0" dirty="0">
                <a:solidFill>
                  <a:srgbClr val="00B050"/>
                </a:solidFill>
              </a:rPr>
              <a:t>- fem nedslag i vores særkender</a:t>
            </a:r>
          </a:p>
        </p:txBody>
      </p: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B59EB4FE-8A18-EA54-9522-2A03DEE6F837}"/>
              </a:ext>
            </a:extLst>
          </p:cNvPr>
          <p:cNvGrpSpPr/>
          <p:nvPr/>
        </p:nvGrpSpPr>
        <p:grpSpPr>
          <a:xfrm>
            <a:off x="4637808" y="82553"/>
            <a:ext cx="7432646" cy="2584651"/>
            <a:chOff x="1711354" y="568124"/>
            <a:chExt cx="7432646" cy="2584651"/>
          </a:xfrm>
        </p:grpSpPr>
        <p:pic>
          <p:nvPicPr>
            <p:cNvPr id="18" name="Picture 7" descr="uniform 3">
              <a:extLst>
                <a:ext uri="{FF2B5EF4-FFF2-40B4-BE49-F238E27FC236}">
                  <a16:creationId xmlns:a16="http://schemas.microsoft.com/office/drawing/2014/main" id="{0C3C418A-1997-3381-A0DC-7A5866C75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354" y="568124"/>
              <a:ext cx="7432646" cy="258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3" name="Text Box 23">
              <a:extLst>
                <a:ext uri="{FF2B5EF4-FFF2-40B4-BE49-F238E27FC236}">
                  <a16:creationId xmlns:a16="http://schemas.microsoft.com/office/drawing/2014/main" id="{FA1252CB-F9FB-6666-6C1D-D90C442A5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534" y="589750"/>
              <a:ext cx="69822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dirty="0"/>
                <a:t>1) identitet – tilhørsforhold – fællesskab – sammenhold – uniform 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7D28D872-1D11-3854-FFB1-717F5E4AAC31}"/>
              </a:ext>
            </a:extLst>
          </p:cNvPr>
          <p:cNvGrpSpPr/>
          <p:nvPr/>
        </p:nvGrpSpPr>
        <p:grpSpPr>
          <a:xfrm>
            <a:off x="8192100" y="993736"/>
            <a:ext cx="4018027" cy="2881226"/>
            <a:chOff x="8099193" y="2284544"/>
            <a:chExt cx="4018027" cy="2881226"/>
          </a:xfrm>
        </p:grpSpPr>
        <p:pic>
          <p:nvPicPr>
            <p:cNvPr id="18434" name="Picture 2" descr="Skjoldmøerne">
              <a:extLst>
                <a:ext uri="{FF2B5EF4-FFF2-40B4-BE49-F238E27FC236}">
                  <a16:creationId xmlns:a16="http://schemas.microsoft.com/office/drawing/2014/main" id="{090E196D-475F-023C-A0A2-1FB4C9B5E9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099193" y="2284544"/>
              <a:ext cx="3897064" cy="2881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3D33E8F9-8A5C-992B-349B-70B2856B63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9193" y="2295420"/>
              <a:ext cx="40180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>
                  <a:solidFill>
                    <a:schemeClr val="bg1"/>
                  </a:solidFill>
                </a:rPr>
                <a:t>2) Friluftsliv, naturoplevelser</a:t>
              </a:r>
            </a:p>
          </p:txBody>
        </p:sp>
      </p:grp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D2FEC770-47B5-6C8E-062B-0E5B37B881DA}"/>
              </a:ext>
            </a:extLst>
          </p:cNvPr>
          <p:cNvGrpSpPr/>
          <p:nvPr/>
        </p:nvGrpSpPr>
        <p:grpSpPr>
          <a:xfrm>
            <a:off x="8192100" y="2389996"/>
            <a:ext cx="3906127" cy="2987347"/>
            <a:chOff x="7993048" y="2817555"/>
            <a:chExt cx="3777961" cy="2834233"/>
          </a:xfrm>
        </p:grpSpPr>
        <p:pic>
          <p:nvPicPr>
            <p:cNvPr id="9" name="Picture 20" descr="børn leder børn 4">
              <a:extLst>
                <a:ext uri="{FF2B5EF4-FFF2-40B4-BE49-F238E27FC236}">
                  <a16:creationId xmlns:a16="http://schemas.microsoft.com/office/drawing/2014/main" id="{94E117F5-0AAE-1C75-50F3-FFB7650CA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048" y="2817555"/>
              <a:ext cx="3777961" cy="2834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40604C54-D901-14B5-9963-123036B48B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1515" y="2991617"/>
              <a:ext cx="3729494" cy="70810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>
                  <a:solidFill>
                    <a:schemeClr val="bg1"/>
                  </a:solidFill>
                </a:rPr>
                <a:t>3) Børn leder børn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a-DK" altLang="da-DK" sz="1500" dirty="0">
                  <a:solidFill>
                    <a:schemeClr val="bg1"/>
                  </a:solidFill>
                </a:rPr>
                <a:t>- vi lærer at tage ansvar og at kunne selv</a:t>
              </a:r>
            </a:p>
          </p:txBody>
        </p:sp>
      </p:grpSp>
      <p:grpSp>
        <p:nvGrpSpPr>
          <p:cNvPr id="21" name="Gruppe 20">
            <a:extLst>
              <a:ext uri="{FF2B5EF4-FFF2-40B4-BE49-F238E27FC236}">
                <a16:creationId xmlns:a16="http://schemas.microsoft.com/office/drawing/2014/main" id="{BBC6EDE6-42E5-7C0C-0E25-9F01A636CE99}"/>
              </a:ext>
            </a:extLst>
          </p:cNvPr>
          <p:cNvGrpSpPr/>
          <p:nvPr/>
        </p:nvGrpSpPr>
        <p:grpSpPr>
          <a:xfrm>
            <a:off x="4162971" y="4775273"/>
            <a:ext cx="7926193" cy="2082727"/>
            <a:chOff x="93773" y="4809681"/>
            <a:chExt cx="7926193" cy="2082727"/>
          </a:xfrm>
        </p:grpSpPr>
        <p:grpSp>
          <p:nvGrpSpPr>
            <p:cNvPr id="14" name="Gruppe 13">
              <a:extLst>
                <a:ext uri="{FF2B5EF4-FFF2-40B4-BE49-F238E27FC236}">
                  <a16:creationId xmlns:a16="http://schemas.microsoft.com/office/drawing/2014/main" id="{F5386953-479B-6DA4-639E-90E0B876F688}"/>
                </a:ext>
              </a:extLst>
            </p:cNvPr>
            <p:cNvGrpSpPr/>
            <p:nvPr/>
          </p:nvGrpSpPr>
          <p:grpSpPr>
            <a:xfrm>
              <a:off x="93773" y="4809681"/>
              <a:ext cx="7926193" cy="2048319"/>
              <a:chOff x="1078023" y="4749938"/>
              <a:chExt cx="7926193" cy="2048319"/>
            </a:xfrm>
          </p:grpSpPr>
          <p:pic>
            <p:nvPicPr>
              <p:cNvPr id="11" name="Picture 8" descr="learning-by-doing 4">
                <a:extLst>
                  <a:ext uri="{FF2B5EF4-FFF2-40B4-BE49-F238E27FC236}">
                    <a16:creationId xmlns:a16="http://schemas.microsoft.com/office/drawing/2014/main" id="{C6A7EC2E-2A59-ED36-A126-701BC9006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8876" y="4749938"/>
                <a:ext cx="3055340" cy="20478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9" descr="learning-by-doing 5">
                <a:extLst>
                  <a:ext uri="{FF2B5EF4-FFF2-40B4-BE49-F238E27FC236}">
                    <a16:creationId xmlns:a16="http://schemas.microsoft.com/office/drawing/2014/main" id="{A9BE2417-C5BA-C3FA-8D79-27BB9DE10C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4163" y="4749938"/>
                <a:ext cx="3055340" cy="2048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 descr="æearning-by-doing 6">
                <a:extLst>
                  <a:ext uri="{FF2B5EF4-FFF2-40B4-BE49-F238E27FC236}">
                    <a16:creationId xmlns:a16="http://schemas.microsoft.com/office/drawing/2014/main" id="{E9FB0823-5110-3B2D-251C-126AE57F04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078023" y="4749938"/>
                <a:ext cx="1741341" cy="20482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" name="Text Box 23">
              <a:extLst>
                <a:ext uri="{FF2B5EF4-FFF2-40B4-BE49-F238E27FC236}">
                  <a16:creationId xmlns:a16="http://schemas.microsoft.com/office/drawing/2014/main" id="{F884664B-428B-E4F3-02FE-C92E0D3971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57118" y="6492298"/>
              <a:ext cx="401802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>
                  <a:solidFill>
                    <a:schemeClr val="bg1"/>
                  </a:solidFill>
                </a:rPr>
                <a:t>4) Learning by </a:t>
              </a:r>
              <a:r>
                <a:rPr lang="da-DK" altLang="da-DK" sz="2000" dirty="0" err="1">
                  <a:solidFill>
                    <a:schemeClr val="bg1"/>
                  </a:solidFill>
                </a:rPr>
                <a:t>doing</a:t>
              </a:r>
              <a:endParaRPr lang="da-DK" altLang="da-DK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CCF751A6-6BAE-0F05-5908-8378F0237C08}"/>
              </a:ext>
            </a:extLst>
          </p:cNvPr>
          <p:cNvGrpSpPr/>
          <p:nvPr/>
        </p:nvGrpSpPr>
        <p:grpSpPr>
          <a:xfrm>
            <a:off x="205183" y="2083444"/>
            <a:ext cx="2470151" cy="3600450"/>
            <a:chOff x="205183" y="2083444"/>
            <a:chExt cx="2470151" cy="3600450"/>
          </a:xfrm>
        </p:grpSpPr>
        <p:pic>
          <p:nvPicPr>
            <p:cNvPr id="16" name="Picture 14" descr="Røde Orm tårn">
              <a:extLst>
                <a:ext uri="{FF2B5EF4-FFF2-40B4-BE49-F238E27FC236}">
                  <a16:creationId xmlns:a16="http://schemas.microsoft.com/office/drawing/2014/main" id="{DCA82879-754A-1CFE-428C-3030E80E0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5183" y="2083444"/>
              <a:ext cx="2470151" cy="3600450"/>
            </a:xfrm>
            <a:prstGeom prst="rect">
              <a:avLst/>
            </a:prstGeom>
            <a:noFill/>
          </p:spPr>
        </p:pic>
        <p:sp>
          <p:nvSpPr>
            <p:cNvPr id="22" name="Text Box 23">
              <a:extLst>
                <a:ext uri="{FF2B5EF4-FFF2-40B4-BE49-F238E27FC236}">
                  <a16:creationId xmlns:a16="http://schemas.microsoft.com/office/drawing/2014/main" id="{2A54A12A-3A08-1597-D6B2-6768A89FB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196" y="2111797"/>
              <a:ext cx="2177168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/>
                <a:t>5) Store projekter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da-DK" altLang="da-DK" sz="2000" dirty="0"/>
                <a:t>- sjove projekter</a:t>
              </a:r>
            </a:p>
          </p:txBody>
        </p:sp>
      </p:grpSp>
      <p:pic>
        <p:nvPicPr>
          <p:cNvPr id="25" name="Picture 10" descr="skøre påfund 7">
            <a:extLst>
              <a:ext uri="{FF2B5EF4-FFF2-40B4-BE49-F238E27FC236}">
                <a16:creationId xmlns:a16="http://schemas.microsoft.com/office/drawing/2014/main" id="{A09B2920-9B41-170C-A1BE-F5779293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687" y="2619462"/>
            <a:ext cx="26336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skøre påfund 9">
            <a:extLst>
              <a:ext uri="{FF2B5EF4-FFF2-40B4-BE49-F238E27FC236}">
                <a16:creationId xmlns:a16="http://schemas.microsoft.com/office/drawing/2014/main" id="{5305912A-2501-3978-784F-A88587888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8622" y="3866334"/>
            <a:ext cx="2499650" cy="3022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3">
            <a:extLst>
              <a:ext uri="{FF2B5EF4-FFF2-40B4-BE49-F238E27FC236}">
                <a16:creationId xmlns:a16="http://schemas.microsoft.com/office/drawing/2014/main" id="{06B3DA66-EA4C-4FC2-5DE2-0292E756C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12" y="6300637"/>
            <a:ext cx="4847843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altLang="da-DK" sz="2000" dirty="0">
                <a:solidFill>
                  <a:schemeClr val="bg1"/>
                </a:solidFill>
              </a:rPr>
              <a:t>…vi kan godt, vi kan selv, vi kan sammen</a:t>
            </a:r>
          </a:p>
        </p:txBody>
      </p:sp>
      <p:sp>
        <p:nvSpPr>
          <p:cNvPr id="18436" name="Tekstfelt 18435">
            <a:extLst>
              <a:ext uri="{FF2B5EF4-FFF2-40B4-BE49-F238E27FC236}">
                <a16:creationId xmlns:a16="http://schemas.microsoft.com/office/drawing/2014/main" id="{A8373C91-DEDD-A335-73F0-A3E81718C238}"/>
              </a:ext>
            </a:extLst>
          </p:cNvPr>
          <p:cNvSpPr txBox="1"/>
          <p:nvPr/>
        </p:nvSpPr>
        <p:spPr>
          <a:xfrm>
            <a:off x="7193466" y="449469"/>
            <a:ext cx="48860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- spejder er ikke noget, vi går til. Det er noget, vi er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701B1C5F-12C2-870B-5B3D-1EB536A6F4A5}"/>
              </a:ext>
            </a:extLst>
          </p:cNvPr>
          <p:cNvSpPr txBox="1"/>
          <p:nvPr/>
        </p:nvSpPr>
        <p:spPr>
          <a:xfrm>
            <a:off x="153083" y="5105527"/>
            <a:ext cx="5919321" cy="17235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rgbClr val="FF0000"/>
                </a:solidFill>
              </a:rPr>
              <a:t>Pointer:</a:t>
            </a:r>
          </a:p>
          <a:p>
            <a:pPr marL="342900" indent="-342900">
              <a:buAutoNum type="arabicParenR"/>
            </a:pPr>
            <a:r>
              <a:rPr lang="da-DK" sz="1600" dirty="0">
                <a:solidFill>
                  <a:srgbClr val="FF0000"/>
                </a:solidFill>
              </a:rPr>
              <a:t>Spejdere tænker i løsninger og handlinger</a:t>
            </a:r>
          </a:p>
          <a:p>
            <a:pPr marL="342900" indent="-342900">
              <a:buAutoNum type="arabicParenR"/>
            </a:pPr>
            <a:r>
              <a:rPr lang="da-DK" sz="1600" dirty="0">
                <a:solidFill>
                  <a:srgbClr val="FF0000"/>
                </a:solidFill>
              </a:rPr>
              <a:t>Også </a:t>
            </a:r>
            <a:r>
              <a:rPr lang="da-DK" sz="1600" dirty="0" err="1">
                <a:solidFill>
                  <a:srgbClr val="FF0000"/>
                </a:solidFill>
              </a:rPr>
              <a:t>mht</a:t>
            </a:r>
            <a:r>
              <a:rPr lang="da-DK" sz="1600" dirty="0">
                <a:solidFill>
                  <a:srgbClr val="FF0000"/>
                </a:solidFill>
              </a:rPr>
              <a:t> klima, natur og andre bæredygtighedsudfordringer</a:t>
            </a:r>
          </a:p>
          <a:p>
            <a:pPr marL="342900" indent="-342900">
              <a:buAutoNum type="arabicParenR"/>
            </a:pPr>
            <a:r>
              <a:rPr lang="da-DK" sz="1600" dirty="0">
                <a:solidFill>
                  <a:srgbClr val="FF0000"/>
                </a:solidFill>
              </a:rPr>
              <a:t>Vi skal ikke det hele – resten af samfundet klarer noget af det</a:t>
            </a:r>
          </a:p>
          <a:p>
            <a:pPr marL="342900" indent="-342900">
              <a:buAutoNum type="arabicParenR"/>
            </a:pPr>
            <a:r>
              <a:rPr lang="da-DK" sz="1600" dirty="0">
                <a:solidFill>
                  <a:srgbClr val="FF0000"/>
                </a:solidFill>
              </a:rPr>
              <a:t>Vi kan fokusere på det, der er vores særkender</a:t>
            </a:r>
          </a:p>
          <a:p>
            <a:pPr marL="342900" indent="-342900">
              <a:buAutoNum type="arabicParenR"/>
            </a:pPr>
            <a:r>
              <a:rPr lang="da-DK" sz="1600" dirty="0">
                <a:solidFill>
                  <a:srgbClr val="FF0000"/>
                </a:solidFill>
              </a:rPr>
              <a:t>=&gt; mindre fokus på, hvad vi ikke må – mere på hvad vi kan, og hvad vi kan vise andre</a:t>
            </a:r>
          </a:p>
        </p:txBody>
      </p:sp>
    </p:spTree>
    <p:extLst>
      <p:ext uri="{BB962C8B-B14F-4D97-AF65-F5344CB8AC3E}">
        <p14:creationId xmlns:p14="http://schemas.microsoft.com/office/powerpoint/2010/main" val="216020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Bål-x">
            <a:extLst>
              <a:ext uri="{FF2B5EF4-FFF2-40B4-BE49-F238E27FC236}">
                <a16:creationId xmlns:a16="http://schemas.microsoft.com/office/drawing/2014/main" id="{37F471D6-DC38-8096-53FA-B8A2DA3F1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0801"/>
            <a:ext cx="12192000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05C6C4-61D2-393E-B122-54CF01894CF0}"/>
              </a:ext>
            </a:extLst>
          </p:cNvPr>
          <p:cNvSpPr txBox="1">
            <a:spLocks noChangeArrowheads="1"/>
          </p:cNvSpPr>
          <p:nvPr/>
        </p:nvSpPr>
        <p:spPr>
          <a:xfrm>
            <a:off x="470886" y="310649"/>
            <a:ext cx="4910387" cy="1080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altLang="da-DK" sz="4000" dirty="0">
                <a:solidFill>
                  <a:srgbClr val="00B050"/>
                </a:solidFill>
              </a:rPr>
              <a:t>Hvad resten af samfundet fx klarer</a:t>
            </a:r>
            <a:endParaRPr lang="da-DK" altLang="da-DK" sz="4000" b="0" dirty="0">
              <a:solidFill>
                <a:srgbClr val="00B050"/>
              </a:solidFill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ADCFDE16-207A-2D21-A598-7F9713152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118" y="2315178"/>
            <a:ext cx="3328988" cy="4438650"/>
          </a:xfrm>
          <a:prstGeom prst="rect">
            <a:avLst/>
          </a:prstGeom>
        </p:spPr>
      </p:pic>
      <p:pic>
        <p:nvPicPr>
          <p:cNvPr id="29" name="Billede 28">
            <a:extLst>
              <a:ext uri="{FF2B5EF4-FFF2-40B4-BE49-F238E27FC236}">
                <a16:creationId xmlns:a16="http://schemas.microsoft.com/office/drawing/2014/main" id="{ADE56E70-7072-F902-FEB4-04F8723366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912" y="104172"/>
            <a:ext cx="4996552" cy="6662068"/>
          </a:xfrm>
          <a:prstGeom prst="rect">
            <a:avLst/>
          </a:prstGeom>
        </p:spPr>
      </p:pic>
      <p:sp>
        <p:nvSpPr>
          <p:cNvPr id="31" name="Tekstfelt 30">
            <a:extLst>
              <a:ext uri="{FF2B5EF4-FFF2-40B4-BE49-F238E27FC236}">
                <a16:creationId xmlns:a16="http://schemas.microsoft.com/office/drawing/2014/main" id="{D8A8625D-5A38-6048-4318-6299D38A178F}"/>
              </a:ext>
            </a:extLst>
          </p:cNvPr>
          <p:cNvSpPr txBox="1"/>
          <p:nvPr/>
        </p:nvSpPr>
        <p:spPr>
          <a:xfrm>
            <a:off x="369400" y="2076573"/>
            <a:ext cx="2513319" cy="4678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For 2 uger siden åbnede vi verdens første fuldskala Power-to-Gas anlæg, der laver CO</a:t>
            </a:r>
            <a:r>
              <a:rPr lang="da-DK" sz="1600" baseline="-25000" dirty="0">
                <a:solidFill>
                  <a:schemeClr val="bg1"/>
                </a:solidFill>
              </a:rPr>
              <a:t>2</a:t>
            </a:r>
            <a:r>
              <a:rPr lang="da-DK" sz="1600" dirty="0">
                <a:solidFill>
                  <a:schemeClr val="bg1"/>
                </a:solidFill>
              </a:rPr>
              <a:t> om til metan</a:t>
            </a:r>
          </a:p>
          <a:p>
            <a:r>
              <a:rPr lang="da-DK" sz="1600" dirty="0">
                <a:solidFill>
                  <a:schemeClr val="bg1"/>
                </a:solidFill>
              </a:rPr>
              <a:t>- dvs. gør CO</a:t>
            </a:r>
            <a:r>
              <a:rPr lang="da-DK" sz="1600" baseline="-25000" dirty="0">
                <a:solidFill>
                  <a:schemeClr val="bg1"/>
                </a:solidFill>
              </a:rPr>
              <a:t>2</a:t>
            </a:r>
            <a:r>
              <a:rPr lang="da-DK" sz="1600" dirty="0">
                <a:solidFill>
                  <a:schemeClr val="bg1"/>
                </a:solidFill>
              </a:rPr>
              <a:t> til en ressource i stedet for kun at være et problem.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endParaRPr lang="da-DK" sz="1600" dirty="0">
              <a:solidFill>
                <a:schemeClr val="bg1"/>
              </a:solidFill>
            </a:endParaRPr>
          </a:p>
          <a:p>
            <a:endParaRPr lang="da-DK" sz="1600" dirty="0">
              <a:solidFill>
                <a:schemeClr val="bg1"/>
              </a:solidFill>
            </a:endParaRP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Så nu kan vi lave kulbrinter,  inkl. grøn naturgas, brændstof til fly og råvare til plastik, af CO</a:t>
            </a:r>
            <a:r>
              <a:rPr lang="da-DK" sz="1600" baseline="-25000" dirty="0">
                <a:solidFill>
                  <a:schemeClr val="bg1"/>
                </a:solidFill>
              </a:rPr>
              <a:t>2</a:t>
            </a:r>
            <a:r>
              <a:rPr lang="da-DK" sz="1600" dirty="0">
                <a:solidFill>
                  <a:schemeClr val="bg1"/>
                </a:solidFill>
              </a:rPr>
              <a:t> via metan.</a:t>
            </a:r>
          </a:p>
          <a:p>
            <a:endParaRPr lang="da-DK" sz="1600" dirty="0">
              <a:solidFill>
                <a:schemeClr val="bg1"/>
              </a:solidFill>
            </a:endParaRPr>
          </a:p>
          <a:p>
            <a:r>
              <a:rPr lang="da-DK" sz="1600" dirty="0">
                <a:solidFill>
                  <a:schemeClr val="bg1"/>
                </a:solidFill>
              </a:rPr>
              <a:t>Teknikken er det samme som det, der sker i en </a:t>
            </a:r>
            <a:r>
              <a:rPr lang="da-DK" sz="1600" dirty="0" err="1">
                <a:solidFill>
                  <a:schemeClr val="bg1"/>
                </a:solidFill>
              </a:rPr>
              <a:t>komave</a:t>
            </a:r>
            <a:r>
              <a:rPr lang="da-DK" sz="16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83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sz="3200" dirty="0">
                <a:solidFill>
                  <a:srgbClr val="00B050"/>
                </a:solidFill>
              </a:rPr>
              <a:t>Spejderens rolle og muligheder. Hvad er stort og småt </a:t>
            </a:r>
            <a:r>
              <a:rPr lang="da-DK" altLang="da-DK" sz="3200" dirty="0" err="1">
                <a:solidFill>
                  <a:srgbClr val="00B050"/>
                </a:solidFill>
              </a:rPr>
              <a:t>mht</a:t>
            </a:r>
            <a:r>
              <a:rPr lang="da-DK" altLang="da-DK" sz="3200" dirty="0">
                <a:solidFill>
                  <a:srgbClr val="00B050"/>
                </a:solidFill>
              </a:rPr>
              <a:t> bæredygtighed i spejderarbejdet? De tre niveauer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3041651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199" name="Tekstboks 8">
              <a:extLst>
                <a:ext uri="{FF2B5EF4-FFF2-40B4-BE49-F238E27FC236}">
                  <a16:creationId xmlns:a16="http://schemas.microsoft.com/office/drawing/2014/main" id="{269273CC-646C-EC63-A7F5-F9A40558D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0338" y="4001016"/>
              <a:ext cx="3244244" cy="66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Aktivitet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spejderliv, aktiviteter, arrangementer</a:t>
              </a:r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sp>
        <p:nvSpPr>
          <p:cNvPr id="3" name="Rektangel 2">
            <a:extLst>
              <a:ext uri="{FF2B5EF4-FFF2-40B4-BE49-F238E27FC236}">
                <a16:creationId xmlns:a16="http://schemas.microsoft.com/office/drawing/2014/main" id="{227BA8A9-05AD-E5B3-FAEC-B829F1B6795B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400" b="0" dirty="0">
                <a:solidFill>
                  <a:srgbClr val="00B050"/>
                </a:solidFill>
              </a:rPr>
              <a:t>- en model til at forklare niveauerne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sp>
        <p:nvSpPr>
          <p:cNvPr id="25606" name="Tekstboks 8">
            <a:extLst>
              <a:ext uri="{FF2B5EF4-FFF2-40B4-BE49-F238E27FC236}">
                <a16:creationId xmlns:a16="http://schemas.microsoft.com/office/drawing/2014/main" id="{60BF0ADB-F9DC-BE16-2357-E1A7F535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46" y="4001017"/>
            <a:ext cx="323480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dirty="0"/>
              <a:t>Aktivitet</a:t>
            </a:r>
          </a:p>
          <a:p>
            <a:pPr algn="ctr" eaLnBrk="1" hangingPunct="1"/>
            <a:endParaRPr lang="da-DK" altLang="da-DK" sz="500" dirty="0"/>
          </a:p>
          <a:p>
            <a:pPr algn="ctr" eaLnBrk="1" hangingPunct="1"/>
            <a:r>
              <a:rPr lang="da-DK" altLang="da-DK" sz="1400" dirty="0"/>
              <a:t>- spejderliv, aktiviteter, arrangementer </a:t>
            </a:r>
          </a:p>
        </p:txBody>
      </p: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32EDB5A-5808-F6C4-A7C9-C38634110CED}"/>
              </a:ext>
            </a:extLst>
          </p:cNvPr>
          <p:cNvSpPr txBox="1"/>
          <p:nvPr/>
        </p:nvSpPr>
        <p:spPr>
          <a:xfrm>
            <a:off x="548640" y="1422528"/>
            <a:ext cx="829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1957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CF91504-7FEB-50A5-8014-210D975A77A6}"/>
              </a:ext>
            </a:extLst>
          </p:cNvPr>
          <p:cNvSpPr txBox="1"/>
          <p:nvPr/>
        </p:nvSpPr>
        <p:spPr>
          <a:xfrm>
            <a:off x="548640" y="5884086"/>
            <a:ext cx="17898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Sven Krarup Nielsen</a:t>
            </a:r>
          </a:p>
        </p:txBody>
      </p:sp>
      <p:sp>
        <p:nvSpPr>
          <p:cNvPr id="25607" name="Tekstfelt 25606">
            <a:extLst>
              <a:ext uri="{FF2B5EF4-FFF2-40B4-BE49-F238E27FC236}">
                <a16:creationId xmlns:a16="http://schemas.microsoft.com/office/drawing/2014/main" id="{08EEFBD4-51A2-C213-BB7C-16B3F3C39FCF}"/>
              </a:ext>
            </a:extLst>
          </p:cNvPr>
          <p:cNvSpPr txBox="1"/>
          <p:nvPr/>
        </p:nvSpPr>
        <p:spPr>
          <a:xfrm>
            <a:off x="5244022" y="1654176"/>
            <a:ext cx="57409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/>
              <a:t>Mentaliteten/mindsettet </a:t>
            </a:r>
          </a:p>
          <a:p>
            <a:r>
              <a:rPr lang="da-DK" sz="1600" dirty="0"/>
              <a:t>      – repræsenteret ved det, der er lige under hatten</a:t>
            </a:r>
          </a:p>
        </p:txBody>
      </p:sp>
      <p:sp>
        <p:nvSpPr>
          <p:cNvPr id="25610" name="Kombinationstegning: figur 25609">
            <a:extLst>
              <a:ext uri="{FF2B5EF4-FFF2-40B4-BE49-F238E27FC236}">
                <a16:creationId xmlns:a16="http://schemas.microsoft.com/office/drawing/2014/main" id="{5198A1F4-D72C-93F7-5894-79645D005E60}"/>
              </a:ext>
            </a:extLst>
          </p:cNvPr>
          <p:cNvSpPr/>
          <p:nvPr/>
        </p:nvSpPr>
        <p:spPr>
          <a:xfrm>
            <a:off x="2084832" y="1310625"/>
            <a:ext cx="3078480" cy="414543"/>
          </a:xfrm>
          <a:custGeom>
            <a:avLst/>
            <a:gdLst>
              <a:gd name="connsiteX0" fmla="*/ 3078480 w 3078480"/>
              <a:gd name="connsiteY0" fmla="*/ 359679 h 414543"/>
              <a:gd name="connsiteX1" fmla="*/ 2663952 w 3078480"/>
              <a:gd name="connsiteY1" fmla="*/ 121935 h 414543"/>
              <a:gd name="connsiteX2" fmla="*/ 1877568 w 3078480"/>
              <a:gd name="connsiteY2" fmla="*/ 15 h 414543"/>
              <a:gd name="connsiteX3" fmla="*/ 865632 w 3078480"/>
              <a:gd name="connsiteY3" fmla="*/ 115839 h 414543"/>
              <a:gd name="connsiteX4" fmla="*/ 0 w 3078480"/>
              <a:gd name="connsiteY4" fmla="*/ 414543 h 4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80" h="414543">
                <a:moveTo>
                  <a:pt x="3078480" y="359679"/>
                </a:moveTo>
                <a:cubicBezTo>
                  <a:pt x="2971292" y="270779"/>
                  <a:pt x="2864104" y="181879"/>
                  <a:pt x="2663952" y="121935"/>
                </a:cubicBezTo>
                <a:cubicBezTo>
                  <a:pt x="2463800" y="61991"/>
                  <a:pt x="2177288" y="1031"/>
                  <a:pt x="1877568" y="15"/>
                </a:cubicBezTo>
                <a:cubicBezTo>
                  <a:pt x="1577848" y="-1001"/>
                  <a:pt x="1178560" y="46751"/>
                  <a:pt x="865632" y="115839"/>
                </a:cubicBezTo>
                <a:cubicBezTo>
                  <a:pt x="552704" y="184927"/>
                  <a:pt x="276352" y="299735"/>
                  <a:pt x="0" y="414543"/>
                </a:cubicBezTo>
              </a:path>
            </a:pathLst>
          </a:custGeom>
          <a:noFill/>
          <a:ln w="5715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611" name="Tekstfelt 25610">
            <a:extLst>
              <a:ext uri="{FF2B5EF4-FFF2-40B4-BE49-F238E27FC236}">
                <a16:creationId xmlns:a16="http://schemas.microsoft.com/office/drawing/2014/main" id="{17837616-F09B-6EA6-506B-88E72C5ABE5B}"/>
              </a:ext>
            </a:extLst>
          </p:cNvPr>
          <p:cNvSpPr txBox="1"/>
          <p:nvPr/>
        </p:nvSpPr>
        <p:spPr>
          <a:xfrm>
            <a:off x="5553649" y="2661349"/>
            <a:ext cx="57409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/>
              <a:t>Aktiviteterne/spejderlivet </a:t>
            </a:r>
          </a:p>
          <a:p>
            <a:r>
              <a:rPr lang="da-DK" sz="1600" dirty="0"/>
              <a:t>      – symboliseret ved rygsækken</a:t>
            </a:r>
          </a:p>
        </p:txBody>
      </p:sp>
      <p:sp>
        <p:nvSpPr>
          <p:cNvPr id="25612" name="Kombinationstegning: figur 25611">
            <a:extLst>
              <a:ext uri="{FF2B5EF4-FFF2-40B4-BE49-F238E27FC236}">
                <a16:creationId xmlns:a16="http://schemas.microsoft.com/office/drawing/2014/main" id="{B0806F51-0C59-C059-6FBC-5B0F3043A3D0}"/>
              </a:ext>
            </a:extLst>
          </p:cNvPr>
          <p:cNvSpPr/>
          <p:nvPr/>
        </p:nvSpPr>
        <p:spPr>
          <a:xfrm rot="21388984">
            <a:off x="897381" y="2346612"/>
            <a:ext cx="4583426" cy="564315"/>
          </a:xfrm>
          <a:custGeom>
            <a:avLst/>
            <a:gdLst>
              <a:gd name="connsiteX0" fmla="*/ 3078480 w 3078480"/>
              <a:gd name="connsiteY0" fmla="*/ 359679 h 414543"/>
              <a:gd name="connsiteX1" fmla="*/ 2663952 w 3078480"/>
              <a:gd name="connsiteY1" fmla="*/ 121935 h 414543"/>
              <a:gd name="connsiteX2" fmla="*/ 1877568 w 3078480"/>
              <a:gd name="connsiteY2" fmla="*/ 15 h 414543"/>
              <a:gd name="connsiteX3" fmla="*/ 865632 w 3078480"/>
              <a:gd name="connsiteY3" fmla="*/ 115839 h 414543"/>
              <a:gd name="connsiteX4" fmla="*/ 0 w 3078480"/>
              <a:gd name="connsiteY4" fmla="*/ 414543 h 4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8480" h="414543">
                <a:moveTo>
                  <a:pt x="3078480" y="359679"/>
                </a:moveTo>
                <a:cubicBezTo>
                  <a:pt x="2971292" y="270779"/>
                  <a:pt x="2864104" y="181879"/>
                  <a:pt x="2663952" y="121935"/>
                </a:cubicBezTo>
                <a:cubicBezTo>
                  <a:pt x="2463800" y="61991"/>
                  <a:pt x="2177288" y="1031"/>
                  <a:pt x="1877568" y="15"/>
                </a:cubicBezTo>
                <a:cubicBezTo>
                  <a:pt x="1577848" y="-1001"/>
                  <a:pt x="1178560" y="46751"/>
                  <a:pt x="865632" y="115839"/>
                </a:cubicBezTo>
                <a:cubicBezTo>
                  <a:pt x="552704" y="184927"/>
                  <a:pt x="276352" y="299735"/>
                  <a:pt x="0" y="414543"/>
                </a:cubicBezTo>
              </a:path>
            </a:pathLst>
          </a:custGeom>
          <a:noFill/>
          <a:ln w="5715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614" name="Tekstfelt 25613">
            <a:extLst>
              <a:ext uri="{FF2B5EF4-FFF2-40B4-BE49-F238E27FC236}">
                <a16:creationId xmlns:a16="http://schemas.microsoft.com/office/drawing/2014/main" id="{D593353A-00AC-A147-4B4F-FB6ACE1CA43A}"/>
              </a:ext>
            </a:extLst>
          </p:cNvPr>
          <p:cNvSpPr txBox="1"/>
          <p:nvPr/>
        </p:nvSpPr>
        <p:spPr>
          <a:xfrm>
            <a:off x="5917948" y="3754795"/>
            <a:ext cx="574097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da-DK" sz="1600" dirty="0"/>
              <a:t>Det materielle</a:t>
            </a:r>
          </a:p>
          <a:p>
            <a:r>
              <a:rPr lang="da-DK" sz="1600" dirty="0"/>
              <a:t>      – repræsenteret ved uniformen</a:t>
            </a:r>
          </a:p>
        </p:txBody>
      </p:sp>
      <p:sp>
        <p:nvSpPr>
          <p:cNvPr id="25615" name="Kombinationstegning: figur 25614">
            <a:extLst>
              <a:ext uri="{FF2B5EF4-FFF2-40B4-BE49-F238E27FC236}">
                <a16:creationId xmlns:a16="http://schemas.microsoft.com/office/drawing/2014/main" id="{3B6EAAD2-709D-9EE6-91C8-87E56CF54946}"/>
              </a:ext>
            </a:extLst>
          </p:cNvPr>
          <p:cNvSpPr/>
          <p:nvPr/>
        </p:nvSpPr>
        <p:spPr>
          <a:xfrm>
            <a:off x="1969008" y="3157728"/>
            <a:ext cx="3822192" cy="887855"/>
          </a:xfrm>
          <a:custGeom>
            <a:avLst/>
            <a:gdLst>
              <a:gd name="connsiteX0" fmla="*/ 3822192 w 3822192"/>
              <a:gd name="connsiteY0" fmla="*/ 719328 h 887855"/>
              <a:gd name="connsiteX1" fmla="*/ 3297936 w 3822192"/>
              <a:gd name="connsiteY1" fmla="*/ 853440 h 887855"/>
              <a:gd name="connsiteX2" fmla="*/ 2017776 w 3822192"/>
              <a:gd name="connsiteY2" fmla="*/ 877824 h 887855"/>
              <a:gd name="connsiteX3" fmla="*/ 859536 w 3822192"/>
              <a:gd name="connsiteY3" fmla="*/ 713232 h 887855"/>
              <a:gd name="connsiteX4" fmla="*/ 0 w 3822192"/>
              <a:gd name="connsiteY4" fmla="*/ 0 h 88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2192" h="887855">
                <a:moveTo>
                  <a:pt x="3822192" y="719328"/>
                </a:moveTo>
                <a:cubicBezTo>
                  <a:pt x="3710432" y="773176"/>
                  <a:pt x="3598672" y="827024"/>
                  <a:pt x="3297936" y="853440"/>
                </a:cubicBezTo>
                <a:cubicBezTo>
                  <a:pt x="2997200" y="879856"/>
                  <a:pt x="2424176" y="901192"/>
                  <a:pt x="2017776" y="877824"/>
                </a:cubicBezTo>
                <a:cubicBezTo>
                  <a:pt x="1611376" y="854456"/>
                  <a:pt x="1195832" y="859536"/>
                  <a:pt x="859536" y="713232"/>
                </a:cubicBezTo>
                <a:cubicBezTo>
                  <a:pt x="523240" y="566928"/>
                  <a:pt x="261620" y="283464"/>
                  <a:pt x="0" y="0"/>
                </a:cubicBezTo>
              </a:path>
            </a:pathLst>
          </a:custGeom>
          <a:noFill/>
          <a:ln w="57150">
            <a:solidFill>
              <a:schemeClr val="accent6">
                <a:lumMod val="40000"/>
                <a:lumOff val="6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B4184AA-E2D9-949D-BDD1-C2279610C6A9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30626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5607" grpId="0"/>
      <p:bldP spid="25610" grpId="0" animBg="1"/>
      <p:bldP spid="25611" grpId="0"/>
      <p:bldP spid="25612" grpId="0" animBg="1"/>
      <p:bldP spid="25614" grpId="0"/>
      <p:bldP spid="256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400" b="0" dirty="0">
                <a:solidFill>
                  <a:srgbClr val="00B050"/>
                </a:solidFill>
              </a:rPr>
              <a:t>- 1) mentaliteten, mindsettet, værdierne, livsstilen, natur- og miljøforståelsen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2BD8EEB-C766-B84D-CEEA-0EF76194BC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898" y="1415259"/>
            <a:ext cx="3001921" cy="1969553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EEA17281-B5CA-2F35-4291-6D5549F8B6A8}"/>
              </a:ext>
            </a:extLst>
          </p:cNvPr>
          <p:cNvSpPr txBox="1"/>
          <p:nvPr/>
        </p:nvSpPr>
        <p:spPr>
          <a:xfrm>
            <a:off x="6907979" y="1528686"/>
            <a:ext cx="580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1969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44ECAC2B-F477-858A-F2C0-347041238FFA}"/>
              </a:ext>
            </a:extLst>
          </p:cNvPr>
          <p:cNvSpPr txBox="1"/>
          <p:nvPr/>
        </p:nvSpPr>
        <p:spPr>
          <a:xfrm>
            <a:off x="108814" y="6185682"/>
            <a:ext cx="773732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rgbClr val="FF0000"/>
                </a:solidFill>
              </a:rPr>
              <a:t>Pointer: 1) vores spejderoplevelser, værdier og mindset har vi med os resten af livet</a:t>
            </a:r>
          </a:p>
          <a:p>
            <a:r>
              <a:rPr lang="da-DK" sz="1400" dirty="0">
                <a:solidFill>
                  <a:srgbClr val="FF0000"/>
                </a:solidFill>
              </a:rPr>
              <a:t>2) Spejderlivet er generelt mere bæredygtigt end vores liv som gennemsnit</a:t>
            </a:r>
          </a:p>
          <a:p>
            <a:r>
              <a:rPr lang="da-DK" sz="1400" dirty="0">
                <a:solidFill>
                  <a:srgbClr val="FF0000"/>
                </a:solidFill>
              </a:rPr>
              <a:t>3) Vores mindset påvirker resten af verden. Jo flere medlemmer af DDS, jo mere bæredygtigt…</a:t>
            </a:r>
          </a:p>
        </p:txBody>
      </p:sp>
      <p:pic>
        <p:nvPicPr>
          <p:cNvPr id="25600" name="Billede 25599">
            <a:extLst>
              <a:ext uri="{FF2B5EF4-FFF2-40B4-BE49-F238E27FC236}">
                <a16:creationId xmlns:a16="http://schemas.microsoft.com/office/drawing/2014/main" id="{2106A667-FFA3-45E9-EB03-1A742B3EA2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4927" y="2495308"/>
            <a:ext cx="3131820" cy="2087880"/>
          </a:xfrm>
          <a:prstGeom prst="rect">
            <a:avLst/>
          </a:prstGeom>
        </p:spPr>
      </p:pic>
      <p:sp>
        <p:nvSpPr>
          <p:cNvPr id="25601" name="Tekstfelt 25600">
            <a:extLst>
              <a:ext uri="{FF2B5EF4-FFF2-40B4-BE49-F238E27FC236}">
                <a16:creationId xmlns:a16="http://schemas.microsoft.com/office/drawing/2014/main" id="{F0894A00-B90E-432B-D936-F0F9B3074AB4}"/>
              </a:ext>
            </a:extLst>
          </p:cNvPr>
          <p:cNvSpPr txBox="1"/>
          <p:nvPr/>
        </p:nvSpPr>
        <p:spPr>
          <a:xfrm>
            <a:off x="7685007" y="2606311"/>
            <a:ext cx="58081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2009</a:t>
            </a:r>
          </a:p>
        </p:txBody>
      </p:sp>
      <p:grpSp>
        <p:nvGrpSpPr>
          <p:cNvPr id="25605" name="Gruppe 25604">
            <a:extLst>
              <a:ext uri="{FF2B5EF4-FFF2-40B4-BE49-F238E27FC236}">
                <a16:creationId xmlns:a16="http://schemas.microsoft.com/office/drawing/2014/main" id="{EBBB2E91-31E4-5C05-80AD-54B556B24C4E}"/>
              </a:ext>
            </a:extLst>
          </p:cNvPr>
          <p:cNvGrpSpPr/>
          <p:nvPr/>
        </p:nvGrpSpPr>
        <p:grpSpPr>
          <a:xfrm>
            <a:off x="8080267" y="1498801"/>
            <a:ext cx="4017045" cy="547350"/>
            <a:chOff x="8080267" y="1498801"/>
            <a:chExt cx="4017045" cy="547350"/>
          </a:xfrm>
        </p:grpSpPr>
        <p:grpSp>
          <p:nvGrpSpPr>
            <p:cNvPr id="31" name="Gruppe 30">
              <a:extLst>
                <a:ext uri="{FF2B5EF4-FFF2-40B4-BE49-F238E27FC236}">
                  <a16:creationId xmlns:a16="http://schemas.microsoft.com/office/drawing/2014/main" id="{72BF2945-B102-44FF-C7A4-5D328431BB02}"/>
                </a:ext>
              </a:extLst>
            </p:cNvPr>
            <p:cNvGrpSpPr/>
            <p:nvPr/>
          </p:nvGrpSpPr>
          <p:grpSpPr>
            <a:xfrm>
              <a:off x="8080267" y="1498801"/>
              <a:ext cx="4017045" cy="547350"/>
              <a:chOff x="9330930" y="1311938"/>
              <a:chExt cx="4017045" cy="547350"/>
            </a:xfrm>
          </p:grpSpPr>
          <p:pic>
            <p:nvPicPr>
              <p:cNvPr id="25602" name="Picture 2" descr="Hjem">
                <a:extLst>
                  <a:ext uri="{FF2B5EF4-FFF2-40B4-BE49-F238E27FC236}">
                    <a16:creationId xmlns:a16="http://schemas.microsoft.com/office/drawing/2014/main" id="{EC1E24FE-616F-7E52-47F8-7F2C9EC769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30930" y="1311938"/>
                <a:ext cx="1303214" cy="547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kstfelt 29">
                <a:extLst>
                  <a:ext uri="{FF2B5EF4-FFF2-40B4-BE49-F238E27FC236}">
                    <a16:creationId xmlns:a16="http://schemas.microsoft.com/office/drawing/2014/main" id="{35E3FFAF-9EB4-8F22-400B-31EF04AA422C}"/>
                  </a:ext>
                </a:extLst>
              </p:cNvPr>
              <p:cNvSpPr txBox="1"/>
              <p:nvPr/>
            </p:nvSpPr>
            <p:spPr>
              <a:xfrm>
                <a:off x="10630224" y="1579571"/>
                <a:ext cx="2717751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a-DK" sz="1000" dirty="0">
                    <a:hlinkClick r:id="rId5"/>
                  </a:rPr>
                  <a:t>https://www.stavnsholtvikinger.dk/roede-orm</a:t>
                </a:r>
                <a:r>
                  <a:rPr lang="da-DK" sz="1000" dirty="0"/>
                  <a:t> </a:t>
                </a:r>
              </a:p>
            </p:txBody>
          </p:sp>
        </p:grpSp>
        <p:sp>
          <p:nvSpPr>
            <p:cNvPr id="25603" name="Tekstfelt 25602">
              <a:extLst>
                <a:ext uri="{FF2B5EF4-FFF2-40B4-BE49-F238E27FC236}">
                  <a16:creationId xmlns:a16="http://schemas.microsoft.com/office/drawing/2014/main" id="{C32AC80D-A861-83D6-9420-8C7396B058D8}"/>
                </a:ext>
              </a:extLst>
            </p:cNvPr>
            <p:cNvSpPr txBox="1"/>
            <p:nvPr/>
          </p:nvSpPr>
          <p:spPr>
            <a:xfrm>
              <a:off x="9583416" y="1498801"/>
              <a:ext cx="2163209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/>
                <a:t>1976 – startede ny trop</a:t>
              </a:r>
            </a:p>
          </p:txBody>
        </p:sp>
      </p:grpSp>
      <p:sp>
        <p:nvSpPr>
          <p:cNvPr id="25604" name="Tekstfelt 25603">
            <a:extLst>
              <a:ext uri="{FF2B5EF4-FFF2-40B4-BE49-F238E27FC236}">
                <a16:creationId xmlns:a16="http://schemas.microsoft.com/office/drawing/2014/main" id="{170184A3-378C-68A4-5D26-3FE53031EE67}"/>
              </a:ext>
            </a:extLst>
          </p:cNvPr>
          <p:cNvSpPr txBox="1"/>
          <p:nvPr/>
        </p:nvSpPr>
        <p:spPr>
          <a:xfrm>
            <a:off x="9583416" y="2046151"/>
            <a:ext cx="164895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Kærretur 1979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59946BC5-4799-1A3F-7D73-B42642D8764E}"/>
              </a:ext>
            </a:extLst>
          </p:cNvPr>
          <p:cNvGrpSpPr/>
          <p:nvPr/>
        </p:nvGrpSpPr>
        <p:grpSpPr>
          <a:xfrm>
            <a:off x="7798630" y="3121543"/>
            <a:ext cx="3660929" cy="2440619"/>
            <a:chOff x="7798630" y="3121543"/>
            <a:chExt cx="3660929" cy="2440619"/>
          </a:xfrm>
        </p:grpSpPr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34A6D496-8EEC-8AC9-AB94-8EC185AD9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8630" y="3121543"/>
              <a:ext cx="3660929" cy="2440619"/>
            </a:xfrm>
            <a:prstGeom prst="rect">
              <a:avLst/>
            </a:prstGeom>
          </p:spPr>
        </p:pic>
        <p:sp>
          <p:nvSpPr>
            <p:cNvPr id="16" name="Tekstfelt 15">
              <a:extLst>
                <a:ext uri="{FF2B5EF4-FFF2-40B4-BE49-F238E27FC236}">
                  <a16:creationId xmlns:a16="http://schemas.microsoft.com/office/drawing/2014/main" id="{D62821B8-E7B1-60A7-D3EC-6AEFE0BC8682}"/>
                </a:ext>
              </a:extLst>
            </p:cNvPr>
            <p:cNvSpPr txBox="1"/>
            <p:nvPr/>
          </p:nvSpPr>
          <p:spPr>
            <a:xfrm>
              <a:off x="10610931" y="5145011"/>
              <a:ext cx="5808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</a:rPr>
                <a:t>2009</a:t>
              </a:r>
            </a:p>
          </p:txBody>
        </p:sp>
      </p:grp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86298EBF-1EC8-A5DB-F1E7-D84D68719E5B}"/>
              </a:ext>
            </a:extLst>
          </p:cNvPr>
          <p:cNvGrpSpPr/>
          <p:nvPr/>
        </p:nvGrpSpPr>
        <p:grpSpPr>
          <a:xfrm>
            <a:off x="6814868" y="4155118"/>
            <a:ext cx="3522587" cy="2348391"/>
            <a:chOff x="7072261" y="4345970"/>
            <a:chExt cx="3522587" cy="2348391"/>
          </a:xfrm>
        </p:grpSpPr>
        <p:pic>
          <p:nvPicPr>
            <p:cNvPr id="18" name="Billede 17">
              <a:extLst>
                <a:ext uri="{FF2B5EF4-FFF2-40B4-BE49-F238E27FC236}">
                  <a16:creationId xmlns:a16="http://schemas.microsoft.com/office/drawing/2014/main" id="{38D0E7A3-9FFB-51F0-4C27-3064D1616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2261" y="4345970"/>
              <a:ext cx="3522587" cy="2348391"/>
            </a:xfrm>
            <a:prstGeom prst="rect">
              <a:avLst/>
            </a:prstGeom>
          </p:spPr>
        </p:pic>
        <p:sp>
          <p:nvSpPr>
            <p:cNvPr id="21" name="Tekstfelt 20">
              <a:extLst>
                <a:ext uri="{FF2B5EF4-FFF2-40B4-BE49-F238E27FC236}">
                  <a16:creationId xmlns:a16="http://schemas.microsoft.com/office/drawing/2014/main" id="{F303A765-0063-E016-2FD1-9E4735775B94}"/>
                </a:ext>
              </a:extLst>
            </p:cNvPr>
            <p:cNvSpPr txBox="1"/>
            <p:nvPr/>
          </p:nvSpPr>
          <p:spPr>
            <a:xfrm>
              <a:off x="10014033" y="6373208"/>
              <a:ext cx="5808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</a:rPr>
                <a:t>2009</a:t>
              </a:r>
            </a:p>
          </p:txBody>
        </p:sp>
      </p:grpSp>
      <p:grpSp>
        <p:nvGrpSpPr>
          <p:cNvPr id="27" name="Gruppe 26">
            <a:extLst>
              <a:ext uri="{FF2B5EF4-FFF2-40B4-BE49-F238E27FC236}">
                <a16:creationId xmlns:a16="http://schemas.microsoft.com/office/drawing/2014/main" id="{6787042A-1BFD-61D8-1E0C-F90F5F420299}"/>
              </a:ext>
            </a:extLst>
          </p:cNvPr>
          <p:cNvGrpSpPr/>
          <p:nvPr/>
        </p:nvGrpSpPr>
        <p:grpSpPr>
          <a:xfrm>
            <a:off x="10337455" y="4587151"/>
            <a:ext cx="1546041" cy="2061388"/>
            <a:chOff x="10379148" y="4662737"/>
            <a:chExt cx="1546041" cy="2061388"/>
          </a:xfrm>
        </p:grpSpPr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A53320FE-02E0-C06B-152B-65F95C5F4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79148" y="4662737"/>
              <a:ext cx="1546041" cy="2061388"/>
            </a:xfrm>
            <a:prstGeom prst="rect">
              <a:avLst/>
            </a:prstGeom>
          </p:spPr>
        </p:pic>
        <p:sp>
          <p:nvSpPr>
            <p:cNvPr id="26" name="Tekstfelt 25">
              <a:extLst>
                <a:ext uri="{FF2B5EF4-FFF2-40B4-BE49-F238E27FC236}">
                  <a16:creationId xmlns:a16="http://schemas.microsoft.com/office/drawing/2014/main" id="{B205B48B-BB9D-1FC0-8645-0F9867478B0F}"/>
                </a:ext>
              </a:extLst>
            </p:cNvPr>
            <p:cNvSpPr txBox="1"/>
            <p:nvPr/>
          </p:nvSpPr>
          <p:spPr>
            <a:xfrm>
              <a:off x="11291992" y="6438161"/>
              <a:ext cx="580815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1600" dirty="0">
                  <a:solidFill>
                    <a:schemeClr val="bg1"/>
                  </a:solidFill>
                </a:rPr>
                <a:t>2023</a:t>
              </a:r>
            </a:p>
          </p:txBody>
        </p:sp>
      </p:grpSp>
      <p:sp>
        <p:nvSpPr>
          <p:cNvPr id="25606" name="Tekstboks 8">
            <a:extLst>
              <a:ext uri="{FF2B5EF4-FFF2-40B4-BE49-F238E27FC236}">
                <a16:creationId xmlns:a16="http://schemas.microsoft.com/office/drawing/2014/main" id="{60BF0ADB-F9DC-BE16-2357-E1A7F535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46" y="4001017"/>
            <a:ext cx="323480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dirty="0"/>
              <a:t>Aktivitet</a:t>
            </a:r>
          </a:p>
          <a:p>
            <a:pPr algn="ctr" eaLnBrk="1" hangingPunct="1"/>
            <a:endParaRPr lang="da-DK" altLang="da-DK" sz="500" dirty="0"/>
          </a:p>
          <a:p>
            <a:pPr algn="ctr" eaLnBrk="1" hangingPunct="1"/>
            <a:r>
              <a:rPr lang="da-DK" altLang="da-DK" sz="1400" dirty="0"/>
              <a:t>- spejderliv, aktiviteter, arrangementer </a:t>
            </a:r>
          </a:p>
        </p:txBody>
      </p: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232EDB5A-5808-F6C4-A7C9-C38634110CED}"/>
              </a:ext>
            </a:extLst>
          </p:cNvPr>
          <p:cNvSpPr txBox="1"/>
          <p:nvPr/>
        </p:nvSpPr>
        <p:spPr>
          <a:xfrm>
            <a:off x="548640" y="1422528"/>
            <a:ext cx="82905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600" dirty="0"/>
              <a:t>1957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DCF91504-7FEB-50A5-8014-210D975A77A6}"/>
              </a:ext>
            </a:extLst>
          </p:cNvPr>
          <p:cNvSpPr txBox="1"/>
          <p:nvPr/>
        </p:nvSpPr>
        <p:spPr>
          <a:xfrm>
            <a:off x="548640" y="5884086"/>
            <a:ext cx="178984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>
                <a:solidFill>
                  <a:schemeClr val="bg1"/>
                </a:solidFill>
              </a:rPr>
              <a:t>Sven Krarup Nielsen</a:t>
            </a:r>
          </a:p>
        </p:txBody>
      </p:sp>
    </p:spTree>
    <p:extLst>
      <p:ext uri="{BB962C8B-B14F-4D97-AF65-F5344CB8AC3E}">
        <p14:creationId xmlns:p14="http://schemas.microsoft.com/office/powerpoint/2010/main" val="321305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5601" grpId="0"/>
      <p:bldP spid="256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8F9F9286-4CA4-1451-7308-3276E753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solidFill>
                  <a:srgbClr val="00B050"/>
                </a:solidFill>
              </a:rPr>
              <a:t>De tre niveauer</a:t>
            </a:r>
            <a:br>
              <a:rPr lang="da-DK" altLang="da-DK" dirty="0">
                <a:solidFill>
                  <a:srgbClr val="00B050"/>
                </a:solidFill>
              </a:rPr>
            </a:br>
            <a:r>
              <a:rPr lang="da-DK" altLang="da-DK" sz="2400" b="0" dirty="0">
                <a:solidFill>
                  <a:srgbClr val="00B050"/>
                </a:solidFill>
              </a:rPr>
              <a:t>- 2) aktiviteterne, spejderlivet, arrangementerne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0F33133-4523-4BA8-03F0-06AC7E81B4D9}"/>
              </a:ext>
            </a:extLst>
          </p:cNvPr>
          <p:cNvGrpSpPr/>
          <p:nvPr/>
        </p:nvGrpSpPr>
        <p:grpSpPr>
          <a:xfrm>
            <a:off x="591059" y="1654176"/>
            <a:ext cx="5691188" cy="4479925"/>
            <a:chOff x="1517650" y="1654175"/>
            <a:chExt cx="5691188" cy="4479925"/>
          </a:xfrm>
        </p:grpSpPr>
        <p:sp>
          <p:nvSpPr>
            <p:cNvPr id="5" name="Ligebenet trekant 4">
              <a:extLst>
                <a:ext uri="{FF2B5EF4-FFF2-40B4-BE49-F238E27FC236}">
                  <a16:creationId xmlns:a16="http://schemas.microsoft.com/office/drawing/2014/main" id="{219D0C7B-A68F-2939-2D3B-5B43C02B2AD0}"/>
                </a:ext>
              </a:extLst>
            </p:cNvPr>
            <p:cNvSpPr/>
            <p:nvPr/>
          </p:nvSpPr>
          <p:spPr>
            <a:xfrm>
              <a:off x="1517650" y="1687513"/>
              <a:ext cx="5691188" cy="4446587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Ligebenet trekant 6">
              <a:extLst>
                <a:ext uri="{FF2B5EF4-FFF2-40B4-BE49-F238E27FC236}">
                  <a16:creationId xmlns:a16="http://schemas.microsoft.com/office/drawing/2014/main" id="{D7F54449-87C7-1126-5047-E1EA8C6A31DE}"/>
                </a:ext>
              </a:extLst>
            </p:cNvPr>
            <p:cNvSpPr/>
            <p:nvPr/>
          </p:nvSpPr>
          <p:spPr>
            <a:xfrm>
              <a:off x="2273300" y="1654175"/>
              <a:ext cx="4171950" cy="3298825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Ligebenet trekant 5">
              <a:extLst>
                <a:ext uri="{FF2B5EF4-FFF2-40B4-BE49-F238E27FC236}">
                  <a16:creationId xmlns:a16="http://schemas.microsoft.com/office/drawing/2014/main" id="{1993C7DC-9BA6-176C-5BE3-4853A54CD6BA}"/>
                </a:ext>
              </a:extLst>
            </p:cNvPr>
            <p:cNvSpPr/>
            <p:nvPr/>
          </p:nvSpPr>
          <p:spPr>
            <a:xfrm>
              <a:off x="3046413" y="1670050"/>
              <a:ext cx="2625725" cy="2049463"/>
            </a:xfrm>
            <a:prstGeom prst="triangl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198" name="Tekstboks 7">
              <a:extLst>
                <a:ext uri="{FF2B5EF4-FFF2-40B4-BE49-F238E27FC236}">
                  <a16:creationId xmlns:a16="http://schemas.microsoft.com/office/drawing/2014/main" id="{BB56B888-71F3-BD3C-275F-0412B9AF8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2819" y="2561103"/>
              <a:ext cx="171291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Mentalitet</a:t>
              </a:r>
            </a:p>
            <a:p>
              <a:pPr algn="ctr" eaLnBrk="1" hangingPunct="1"/>
              <a:endParaRPr lang="da-DK" sz="400" dirty="0"/>
            </a:p>
            <a:p>
              <a:pPr algn="ctr" eaLnBrk="1" hangingPunct="1"/>
              <a:r>
                <a:rPr lang="da-DK" sz="1400" dirty="0"/>
                <a:t>- mindset, værdier, livsstil, natur- og miljøforståelse</a:t>
              </a:r>
              <a:endParaRPr lang="da-DK" altLang="da-DK" sz="1400" dirty="0"/>
            </a:p>
          </p:txBody>
        </p:sp>
        <p:sp>
          <p:nvSpPr>
            <p:cNvPr id="8200" name="Tekstboks 9">
              <a:extLst>
                <a:ext uri="{FF2B5EF4-FFF2-40B4-BE49-F238E27FC236}">
                  <a16:creationId xmlns:a16="http://schemas.microsoft.com/office/drawing/2014/main" id="{5529A560-437F-0CF1-4B92-0CA0575C5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8713" y="5119777"/>
              <a:ext cx="3771900" cy="877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a-DK" altLang="da-DK" dirty="0"/>
                <a:t>Det materielle</a:t>
              </a:r>
            </a:p>
            <a:p>
              <a:pPr algn="ctr" eaLnBrk="1" hangingPunct="1"/>
              <a:endParaRPr lang="da-DK" altLang="da-DK" sz="500" dirty="0"/>
            </a:p>
            <a:p>
              <a:pPr algn="ctr" eaLnBrk="1" hangingPunct="1"/>
              <a:r>
                <a:rPr lang="da-DK" altLang="da-DK" sz="1400" dirty="0"/>
                <a:t>- h</a:t>
              </a:r>
              <a:r>
                <a:rPr lang="da-DK" sz="1400" dirty="0"/>
                <a:t>ytter &amp; lejrpladser, </a:t>
              </a:r>
              <a:r>
                <a:rPr lang="da-DK" sz="1400" dirty="0" err="1"/>
                <a:t>DDS’s</a:t>
              </a:r>
              <a:r>
                <a:rPr lang="da-DK" sz="1400" dirty="0"/>
                <a:t> arealer, udstyr/grej, uniformer</a:t>
              </a:r>
              <a:endParaRPr lang="da-DK" altLang="da-DK" sz="1400" dirty="0"/>
            </a:p>
          </p:txBody>
        </p:sp>
      </p:grpSp>
      <p:pic>
        <p:nvPicPr>
          <p:cNvPr id="4" name="Picture 2" descr="Kæk spejderdreng så Farum vokse op omkring sig - Nyhed ...">
            <a:extLst>
              <a:ext uri="{FF2B5EF4-FFF2-40B4-BE49-F238E27FC236}">
                <a16:creationId xmlns:a16="http://schemas.microsoft.com/office/drawing/2014/main" id="{36A1AE57-3573-568D-182C-16B9AAAD8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374" y="1359408"/>
            <a:ext cx="1858914" cy="477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86171178-D406-F521-4772-BA05C915A4B5}"/>
              </a:ext>
            </a:extLst>
          </p:cNvPr>
          <p:cNvSpPr/>
          <p:nvPr/>
        </p:nvSpPr>
        <p:spPr>
          <a:xfrm>
            <a:off x="10472928" y="6047232"/>
            <a:ext cx="1444752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D2374B04-2589-7CF8-219E-C71412B995F1}"/>
              </a:ext>
            </a:extLst>
          </p:cNvPr>
          <p:cNvSpPr txBox="1"/>
          <p:nvPr/>
        </p:nvSpPr>
        <p:spPr>
          <a:xfrm>
            <a:off x="5243990" y="1744949"/>
            <a:ext cx="650263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De fire store B’er: Bolig, Bil, Bøf og Beklædning</a:t>
            </a:r>
          </a:p>
        </p:txBody>
      </p:sp>
      <p:sp>
        <p:nvSpPr>
          <p:cNvPr id="8192" name="Tekstboks 8">
            <a:extLst>
              <a:ext uri="{FF2B5EF4-FFF2-40B4-BE49-F238E27FC236}">
                <a16:creationId xmlns:a16="http://schemas.microsoft.com/office/drawing/2014/main" id="{F42C11F5-8EEB-3289-D5D7-A44430F0E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3746" y="4001017"/>
            <a:ext cx="323480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a-DK" altLang="da-DK" dirty="0"/>
              <a:t>Aktivitet</a:t>
            </a:r>
          </a:p>
          <a:p>
            <a:pPr algn="ctr" eaLnBrk="1" hangingPunct="1"/>
            <a:endParaRPr lang="da-DK" altLang="da-DK" sz="500" dirty="0"/>
          </a:p>
          <a:p>
            <a:pPr algn="ctr" eaLnBrk="1" hangingPunct="1"/>
            <a:r>
              <a:rPr lang="da-DK" altLang="da-DK" sz="1400" dirty="0"/>
              <a:t>- spejderliv, aktiviteter, arrangementer </a:t>
            </a:r>
          </a:p>
        </p:txBody>
      </p:sp>
    </p:spTree>
    <p:extLst>
      <p:ext uri="{BB962C8B-B14F-4D97-AF65-F5344CB8AC3E}">
        <p14:creationId xmlns:p14="http://schemas.microsoft.com/office/powerpoint/2010/main" val="3437882365"/>
      </p:ext>
    </p:extLst>
  </p:cSld>
  <p:clrMapOvr>
    <a:masterClrMapping/>
  </p:clrMapOvr>
</p:sld>
</file>

<file path=ppt/theme/theme1.xml><?xml version="1.0" encoding="utf-8"?>
<a:theme xmlns:a="http://schemas.openxmlformats.org/drawingml/2006/main" name="SDU">
  <a:themeElements>
    <a:clrScheme name="SDU">
      <a:dk1>
        <a:sysClr val="windowText" lastClr="000000"/>
      </a:dk1>
      <a:lt1>
        <a:sysClr val="window" lastClr="FFFFFF"/>
      </a:lt1>
      <a:dk2>
        <a:srgbClr val="473729"/>
      </a:dk2>
      <a:lt2>
        <a:srgbClr val="EFE5D1"/>
      </a:lt2>
      <a:accent1>
        <a:srgbClr val="4E5B31"/>
      </a:accent1>
      <a:accent2>
        <a:srgbClr val="789D4A"/>
      </a:accent2>
      <a:accent3>
        <a:srgbClr val="AEB862"/>
      </a:accent3>
      <a:accent4>
        <a:srgbClr val="862633"/>
      </a:accent4>
      <a:accent5>
        <a:srgbClr val="D05A57"/>
      </a:accent5>
      <a:accent6>
        <a:srgbClr val="D38235"/>
      </a:accent6>
      <a:hlink>
        <a:srgbClr val="0563C1"/>
      </a:hlink>
      <a:folHlink>
        <a:srgbClr val="954F72"/>
      </a:folHlink>
    </a:clrScheme>
    <a:fontScheme name="Master PP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5BEAF5D872DA499823F797437E7341" ma:contentTypeVersion="13" ma:contentTypeDescription="Opret et nyt dokument." ma:contentTypeScope="" ma:versionID="3f4dbcdea0971c27525d64008602264f">
  <xsd:schema xmlns:xsd="http://www.w3.org/2001/XMLSchema" xmlns:xs="http://www.w3.org/2001/XMLSchema" xmlns:p="http://schemas.microsoft.com/office/2006/metadata/properties" xmlns:ns3="c6bc709f-863b-49b4-8d11-9df04d7d8c8d" xmlns:ns4="c6cdbaf4-18b0-44f6-b873-cf97097531c9" targetNamespace="http://schemas.microsoft.com/office/2006/metadata/properties" ma:root="true" ma:fieldsID="63a16f62b7600b94ede3cb60ebf8fe8b" ns3:_="" ns4:_="">
    <xsd:import namespace="c6bc709f-863b-49b4-8d11-9df04d7d8c8d"/>
    <xsd:import namespace="c6cdbaf4-18b0-44f6-b873-cf97097531c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bc709f-863b-49b4-8d11-9df04d7d8c8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værdi for deling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cdbaf4-18b0-44f6-b873-cf9709753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BEC78E-CF05-49E5-A308-C8713A437BC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F692FF-A6F2-4670-82F8-F81B4F6ABE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DEFC93-C632-4A20-B0A8-8A2DFECB18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bc709f-863b-49b4-8d11-9df04d7d8c8d"/>
    <ds:schemaRef ds:uri="c6cdbaf4-18b0-44f6-b873-cf97097531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2097</Words>
  <Application>Microsoft Macintosh PowerPoint</Application>
  <PresentationFormat>Widescreen</PresentationFormat>
  <Paragraphs>347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2" baseType="lpstr">
      <vt:lpstr>Arial</vt:lpstr>
      <vt:lpstr>Wingdings</vt:lpstr>
      <vt:lpstr>SDU</vt:lpstr>
      <vt:lpstr>DDS bæredygtighedspolitik - natur, miljø, klima</vt:lpstr>
      <vt:lpstr>Oversigt over mit oplæg</vt:lpstr>
      <vt:lpstr>PowerPoint-præsentation</vt:lpstr>
      <vt:lpstr>PowerPoint-præsentation</vt:lpstr>
      <vt:lpstr>PowerPoint-præsentation</vt:lpstr>
      <vt:lpstr>Spejderens rolle og muligheder. Hvad er stort og småt mht bæredygtighed i spejderarbejdet? De tre niveauer</vt:lpstr>
      <vt:lpstr>De tre niveauer - en model til at forklare niveauerne</vt:lpstr>
      <vt:lpstr>De tre niveauer - 1) mentaliteten, mindsettet, værdierne, livsstilen, natur- og miljøforståelsen</vt:lpstr>
      <vt:lpstr>De tre niveauer - 2) aktiviteterne, spejderlivet, arrangementerne</vt:lpstr>
      <vt:lpstr>De tre niveauer - 2) aktiviteterne, spejderlivet, arrangementerne</vt:lpstr>
      <vt:lpstr>De tre niveauer - 2) aktiviteterne, spejderlivet, arrangementerne</vt:lpstr>
      <vt:lpstr>De tre niveauer - 2) aktiviteterne, spejderlivet, arrangementerne</vt:lpstr>
      <vt:lpstr>De tre niveauer - 2) aktiviteterne, spejderlivet, arrangementerne</vt:lpstr>
      <vt:lpstr>De tre niveauer - 3) det materielle</vt:lpstr>
      <vt:lpstr>De tre niveauer - 3) det materielle</vt:lpstr>
      <vt:lpstr>De tre niveauer - opsamling - hvad kendetegner den  bæredygtige spejder i fremtiden?</vt:lpstr>
      <vt:lpstr>Spejderskoven - eller eventyrskoven, aktivitetsskoven, klimaskoven, biodiversitetsskoven, madskoven…</vt:lpstr>
      <vt:lpstr>Spejderskoven - fremgangsmåde…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2023-11-28T11:21:46Z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ustomerId">
    <vt:lpwstr>sdu</vt:lpwstr>
  </property>
  <property fmtid="{D5CDD505-2E9C-101B-9397-08002B2CF9AE}" pid="3" name="TemplateId">
    <vt:lpwstr>636104750957732754</vt:lpwstr>
  </property>
  <property fmtid="{D5CDD505-2E9C-101B-9397-08002B2CF9AE}" pid="4" name="UserProfileId">
    <vt:lpwstr>636155787049116421</vt:lpwstr>
  </property>
  <property fmtid="{D5CDD505-2E9C-101B-9397-08002B2CF9AE}" pid="5" name="ContentTypeId">
    <vt:lpwstr>0x010100705BEAF5D872DA499823F797437E7341</vt:lpwstr>
  </property>
</Properties>
</file>